
<file path=[Content_Types].xml><?xml version="1.0" encoding="utf-8"?>
<Types xmlns="http://schemas.openxmlformats.org/package/2006/content-types">
  <Default Extension="avi" ContentType="video/x-msvideo"/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4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7" r:id="rId2"/>
    <p:sldMasterId id="2147483676" r:id="rId3"/>
    <p:sldMasterId id="2147483680" r:id="rId4"/>
    <p:sldMasterId id="2147483686" r:id="rId5"/>
  </p:sldMasterIdLst>
  <p:notesMasterIdLst>
    <p:notesMasterId r:id="rId36"/>
  </p:notesMasterIdLst>
  <p:handoutMasterIdLst>
    <p:handoutMasterId r:id="rId37"/>
  </p:handoutMasterIdLst>
  <p:sldIdLst>
    <p:sldId id="324" r:id="rId6"/>
    <p:sldId id="414" r:id="rId7"/>
    <p:sldId id="399" r:id="rId8"/>
    <p:sldId id="402" r:id="rId9"/>
    <p:sldId id="405" r:id="rId10"/>
    <p:sldId id="403" r:id="rId11"/>
    <p:sldId id="404" r:id="rId12"/>
    <p:sldId id="391" r:id="rId13"/>
    <p:sldId id="407" r:id="rId14"/>
    <p:sldId id="393" r:id="rId15"/>
    <p:sldId id="394" r:id="rId16"/>
    <p:sldId id="326" r:id="rId17"/>
    <p:sldId id="390" r:id="rId18"/>
    <p:sldId id="349" r:id="rId19"/>
    <p:sldId id="389" r:id="rId20"/>
    <p:sldId id="353" r:id="rId21"/>
    <p:sldId id="355" r:id="rId22"/>
    <p:sldId id="357" r:id="rId23"/>
    <p:sldId id="412" r:id="rId24"/>
    <p:sldId id="383" r:id="rId25"/>
    <p:sldId id="411" r:id="rId26"/>
    <p:sldId id="410" r:id="rId27"/>
    <p:sldId id="413" r:id="rId28"/>
    <p:sldId id="416" r:id="rId29"/>
    <p:sldId id="415" r:id="rId30"/>
    <p:sldId id="417" r:id="rId31"/>
    <p:sldId id="419" r:id="rId32"/>
    <p:sldId id="418" r:id="rId33"/>
    <p:sldId id="406" r:id="rId34"/>
    <p:sldId id="332" r:id="rId35"/>
  </p:sldIdLst>
  <p:sldSz cx="12192000" cy="6858000"/>
  <p:notesSz cx="6761163" cy="9942513"/>
  <p:custDataLst>
    <p:tags r:id="rId3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75BE"/>
    <a:srgbClr val="70AD47"/>
    <a:srgbClr val="0075BF"/>
    <a:srgbClr val="C1AD84"/>
    <a:srgbClr val="BDAA82"/>
    <a:srgbClr val="0074BD"/>
    <a:srgbClr val="3E688F"/>
    <a:srgbClr val="0079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38B1855-1B75-4FBE-930C-398BA8C253C6}" styleName="主题样式 2 - 强调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7292A2E-F333-43FB-9621-5CBBE7FDCDCB}" styleName="浅色样式 2 - 强调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FD0F851-EC5A-4D38-B0AD-8093EC10F338}" styleName="浅色样式 1 - 强调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113A9D2-9D6B-4929-AA2D-F23B5EE8CBE7}" styleName="主题样式 2 - 强调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73" autoAdjust="0"/>
    <p:restoredTop sz="83883" autoAdjust="0"/>
  </p:normalViewPr>
  <p:slideViewPr>
    <p:cSldViewPr snapToGrid="0">
      <p:cViewPr varScale="1">
        <p:scale>
          <a:sx n="67" d="100"/>
          <a:sy n="67" d="100"/>
        </p:scale>
        <p:origin x="696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presProps" Target="presProps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tableStyles" Target="tableStyles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pple\Desktop\&#12298;&#25945;&#23398;&#29366;&#24577;&#25968;&#25454;&#20998;&#26512;&#25253;&#21578;&#12299;\3-2-&#21152;&#32447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zh-CN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近三年来学校教学经费与生均教学经费投入情况</a:t>
            </a:r>
          </a:p>
        </c:rich>
      </c:tx>
      <c:layout>
        <c:manualLayout>
          <c:xMode val="edge"/>
          <c:yMode val="edge"/>
          <c:x val="0.21139317116580256"/>
          <c:y val="0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9.6766393586539545E-2"/>
          <c:y val="2.8924889543446179E-2"/>
          <c:w val="0.8751412566847282"/>
          <c:h val="0.6637134275741347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本科教学支出总额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strRef>
              <c:f>Sheet1!$A$2:$A$4</c:f>
              <c:strCache>
                <c:ptCount val="3"/>
                <c:pt idx="0">
                  <c:v>2013年</c:v>
                </c:pt>
                <c:pt idx="1">
                  <c:v>2014年</c:v>
                </c:pt>
                <c:pt idx="2">
                  <c:v>2015年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22636</c:v>
                </c:pt>
                <c:pt idx="1">
                  <c:v>24909</c:v>
                </c:pt>
                <c:pt idx="2">
                  <c:v>33575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0AC-4F68-9091-6F1BBF2AC76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生均本科教学支出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2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strRef>
              <c:f>Sheet1!$A$2:$A$4</c:f>
              <c:strCache>
                <c:ptCount val="3"/>
                <c:pt idx="0">
                  <c:v>2013年</c:v>
                </c:pt>
                <c:pt idx="1">
                  <c:v>2014年</c:v>
                </c:pt>
                <c:pt idx="2">
                  <c:v>2015年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6944</c:v>
                </c:pt>
                <c:pt idx="1">
                  <c:v>7620</c:v>
                </c:pt>
                <c:pt idx="2">
                  <c:v>10280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0AC-4F68-9091-6F1BBF2AC76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79104256"/>
        <c:axId val="79106048"/>
      </c:barChart>
      <c:catAx>
        <c:axId val="79104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79106048"/>
        <c:crosses val="autoZero"/>
        <c:auto val="1"/>
        <c:lblAlgn val="ctr"/>
        <c:lblOffset val="100"/>
        <c:noMultiLvlLbl val="0"/>
      </c:catAx>
      <c:valAx>
        <c:axId val="79106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791042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egendEntry>
        <c:idx val="3"/>
        <c:delete val="1"/>
      </c:legendEntry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zh-CN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6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zh-CN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8F40BDB-16A0-3349-A56D-5E22E42CC20C}" type="doc">
      <dgm:prSet loTypeId="urn:microsoft.com/office/officeart/2005/8/layout/vList5" loCatId="" qsTypeId="urn:microsoft.com/office/officeart/2005/8/quickstyle/simple4" qsCatId="simple" csTypeId="urn:microsoft.com/office/officeart/2005/8/colors/colorful1#1" csCatId="colorful" phldr="1"/>
      <dgm:spPr/>
      <dgm:t>
        <a:bodyPr/>
        <a:lstStyle/>
        <a:p>
          <a:endParaRPr lang="zh-CN" altLang="en-US"/>
        </a:p>
      </dgm:t>
    </dgm:pt>
    <dgm:pt modelId="{743285A3-CD5D-1D48-9CDC-D2CFEB264A47}">
      <dgm:prSet phldrT="[文本]" custT="1"/>
      <dgm:spPr/>
      <dgm:t>
        <a:bodyPr/>
        <a:lstStyle/>
        <a:p>
          <a:r>
            <a: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rPr>
            <a:t>科学管理</a:t>
          </a:r>
        </a:p>
      </dgm:t>
    </dgm:pt>
    <dgm:pt modelId="{F15AF007-7C70-1842-89D5-9BFF9D8360C7}" type="parTrans" cxnId="{8A61660A-78E5-8249-B406-5C38276DE0B9}">
      <dgm:prSet/>
      <dgm:spPr/>
      <dgm:t>
        <a:bodyPr/>
        <a:lstStyle/>
        <a:p>
          <a:endParaRPr lang="zh-CN" altLang="en-US"/>
        </a:p>
      </dgm:t>
    </dgm:pt>
    <dgm:pt modelId="{6F008720-003F-E54B-8D31-4B6FE0CA3DF2}" type="sibTrans" cxnId="{8A61660A-78E5-8249-B406-5C38276DE0B9}">
      <dgm:prSet/>
      <dgm:spPr/>
      <dgm:t>
        <a:bodyPr/>
        <a:lstStyle/>
        <a:p>
          <a:endParaRPr lang="zh-CN" altLang="en-US"/>
        </a:p>
      </dgm:t>
    </dgm:pt>
    <dgm:pt modelId="{614F5BC7-FA0E-6041-B773-7C12484B393E}">
      <dgm:prSet phldrT="[文本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50000"/>
            </a:lnSpc>
            <a:spcBef>
              <a:spcPts val="420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zh-CN" altLang="en-US" sz="2400" b="1" i="0" dirty="0">
              <a:solidFill>
                <a:srgbClr val="03346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iti SC Light"/>
            </a:rPr>
            <a:t>常态监测、自我评估，完善内部质保体系</a:t>
          </a:r>
        </a:p>
      </dgm:t>
    </dgm:pt>
    <dgm:pt modelId="{1698B97E-43A5-CC44-9E70-445A4A3EADC2}" type="parTrans" cxnId="{BCB4424D-BE21-5848-A629-B9E8410AB423}">
      <dgm:prSet/>
      <dgm:spPr/>
      <dgm:t>
        <a:bodyPr/>
        <a:lstStyle/>
        <a:p>
          <a:endParaRPr lang="zh-CN" altLang="en-US"/>
        </a:p>
      </dgm:t>
    </dgm:pt>
    <dgm:pt modelId="{A33F2503-3F6D-6143-97ED-D6A03240637A}" type="sibTrans" cxnId="{BCB4424D-BE21-5848-A629-B9E8410AB423}">
      <dgm:prSet/>
      <dgm:spPr/>
      <dgm:t>
        <a:bodyPr/>
        <a:lstStyle/>
        <a:p>
          <a:endParaRPr lang="zh-CN" altLang="en-US"/>
        </a:p>
      </dgm:t>
    </dgm:pt>
    <dgm:pt modelId="{A012DFAC-0DB1-5543-A245-6AE2E0DF337F}">
      <dgm:prSet custT="1"/>
      <dgm:spPr>
        <a:solidFill>
          <a:schemeClr val="tx2">
            <a:lumMod val="20000"/>
            <a:lumOff val="80000"/>
            <a:alpha val="9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5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zh-CN" altLang="en-US" sz="2400" b="1" i="0" dirty="0">
              <a:solidFill>
                <a:srgbClr val="03346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iti SC Light"/>
            </a:rPr>
            <a:t>以数据平台为抓手，启动自评自建工作</a:t>
          </a:r>
        </a:p>
      </dgm:t>
    </dgm:pt>
    <dgm:pt modelId="{24C8C72A-CFDD-9742-9EAC-EBE2C868705E}" type="parTrans" cxnId="{D0838B99-D855-5248-A452-4EA0EEC1F07F}">
      <dgm:prSet/>
      <dgm:spPr/>
      <dgm:t>
        <a:bodyPr/>
        <a:lstStyle/>
        <a:p>
          <a:endParaRPr lang="zh-CN" altLang="en-US"/>
        </a:p>
      </dgm:t>
    </dgm:pt>
    <dgm:pt modelId="{24E6AC5C-3F95-4D48-A00C-CED07DD1E4F7}" type="sibTrans" cxnId="{D0838B99-D855-5248-A452-4EA0EEC1F07F}">
      <dgm:prSet/>
      <dgm:spPr/>
      <dgm:t>
        <a:bodyPr/>
        <a:lstStyle/>
        <a:p>
          <a:endParaRPr lang="zh-CN" altLang="en-US"/>
        </a:p>
      </dgm:t>
    </dgm:pt>
    <dgm:pt modelId="{6A4982E1-D349-8844-A463-42DA14CEB93D}">
      <dgm:prSet custT="1"/>
      <dgm:spPr>
        <a:solidFill>
          <a:srgbClr val="0175BE"/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rPr>
            <a:t>支撑自评</a:t>
          </a:r>
        </a:p>
      </dgm:t>
    </dgm:pt>
    <dgm:pt modelId="{78579CEE-C1A9-A543-AE4F-9899916D8D18}" type="sibTrans" cxnId="{EC81AF12-226D-504F-8C8C-3D5A6E9EC4F5}">
      <dgm:prSet/>
      <dgm:spPr/>
      <dgm:t>
        <a:bodyPr/>
        <a:lstStyle/>
        <a:p>
          <a:endParaRPr lang="zh-CN" altLang="en-US"/>
        </a:p>
      </dgm:t>
    </dgm:pt>
    <dgm:pt modelId="{2FEA85FC-35E8-7C4E-810A-829693B1D71A}" type="parTrans" cxnId="{EC81AF12-226D-504F-8C8C-3D5A6E9EC4F5}">
      <dgm:prSet/>
      <dgm:spPr/>
      <dgm:t>
        <a:bodyPr/>
        <a:lstStyle/>
        <a:p>
          <a:endParaRPr lang="zh-CN" altLang="en-US"/>
        </a:p>
      </dgm:t>
    </dgm:pt>
    <dgm:pt modelId="{BA41088C-2529-4F4E-B17A-D049CACF4D88}">
      <dgm:prSet custT="1"/>
      <dgm:spPr>
        <a:solidFill>
          <a:schemeClr val="tx2">
            <a:lumMod val="20000"/>
            <a:lumOff val="80000"/>
            <a:alpha val="9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5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zh-CN" altLang="en-US" sz="2400" b="1" i="0" dirty="0">
              <a:solidFill>
                <a:srgbClr val="03346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iti SC Light"/>
            </a:rPr>
            <a:t>支撑撰写自评报告，二者数据基本一致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kumimoji="0" lang="zh-CN" altLang="en-US" sz="2400" b="1" i="0" dirty="0">
            <a:solidFill>
              <a:srgbClr val="033461"/>
            </a:solidFill>
            <a:latin typeface="微软雅黑" panose="020B0503020204020204" pitchFamily="34" charset="-122"/>
            <a:ea typeface="微软雅黑" panose="020B0503020204020204" pitchFamily="34" charset="-122"/>
            <a:cs typeface="Heiti SC Light"/>
          </a:endParaRPr>
        </a:p>
      </dgm:t>
    </dgm:pt>
    <dgm:pt modelId="{70CB54E7-A919-4CFF-97FB-B71E2744C467}" type="parTrans" cxnId="{D3315613-737D-42F1-AE74-616FB8F752C1}">
      <dgm:prSet/>
      <dgm:spPr/>
      <dgm:t>
        <a:bodyPr/>
        <a:lstStyle/>
        <a:p>
          <a:endParaRPr lang="zh-CN" altLang="en-US"/>
        </a:p>
      </dgm:t>
    </dgm:pt>
    <dgm:pt modelId="{8E0E6869-3A22-474E-874D-EF864B3C3092}" type="sibTrans" cxnId="{D3315613-737D-42F1-AE74-616FB8F752C1}">
      <dgm:prSet/>
      <dgm:spPr/>
      <dgm:t>
        <a:bodyPr/>
        <a:lstStyle/>
        <a:p>
          <a:endParaRPr lang="zh-CN" altLang="en-US"/>
        </a:p>
      </dgm:t>
    </dgm:pt>
    <dgm:pt modelId="{D74BE69A-FED1-4EBB-A43A-4F6A7D69D77A}">
      <dgm:prSet phldrT="[文本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5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zh-CN" altLang="en-US" sz="2400" b="1" i="0" dirty="0">
              <a:solidFill>
                <a:srgbClr val="03346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iti SC Light"/>
            </a:rPr>
            <a:t> 辅助精细化管理，开展科学决策</a:t>
          </a:r>
          <a:r>
            <a:rPr kumimoji="0" lang="en-US" altLang="zh-CN" sz="2400" b="1" i="0" dirty="0">
              <a:solidFill>
                <a:srgbClr val="03346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iti SC Light"/>
            </a:rPr>
            <a:t> </a:t>
          </a:r>
          <a:endParaRPr kumimoji="0" lang="zh-CN" altLang="en-US" sz="2400" b="1" i="0" dirty="0">
            <a:solidFill>
              <a:srgbClr val="033461"/>
            </a:solidFill>
            <a:latin typeface="微软雅黑" panose="020B0503020204020204" pitchFamily="34" charset="-122"/>
            <a:ea typeface="微软雅黑" panose="020B0503020204020204" pitchFamily="34" charset="-122"/>
            <a:cs typeface="Heiti SC Light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kumimoji="0" lang="zh-CN" altLang="en-US" sz="2400" b="1" i="0" dirty="0">
            <a:solidFill>
              <a:srgbClr val="033461"/>
            </a:solidFill>
            <a:latin typeface="微软雅黑" panose="020B0503020204020204" pitchFamily="34" charset="-122"/>
            <a:ea typeface="微软雅黑" panose="020B0503020204020204" pitchFamily="34" charset="-122"/>
            <a:cs typeface="Heiti SC Light"/>
          </a:endParaRPr>
        </a:p>
      </dgm:t>
    </dgm:pt>
    <dgm:pt modelId="{056D0E0F-727D-461F-8937-CEBEBD5E156C}" type="parTrans" cxnId="{0160353F-B46C-4BAD-924E-92E0373A18AE}">
      <dgm:prSet/>
      <dgm:spPr/>
      <dgm:t>
        <a:bodyPr/>
        <a:lstStyle/>
        <a:p>
          <a:endParaRPr lang="zh-CN" altLang="en-US"/>
        </a:p>
      </dgm:t>
    </dgm:pt>
    <dgm:pt modelId="{7AAE901B-DD13-4B70-B98A-A400DE3886F6}" type="sibTrans" cxnId="{0160353F-B46C-4BAD-924E-92E0373A18AE}">
      <dgm:prSet/>
      <dgm:spPr/>
      <dgm:t>
        <a:bodyPr/>
        <a:lstStyle/>
        <a:p>
          <a:endParaRPr lang="zh-CN" altLang="en-US"/>
        </a:p>
      </dgm:t>
    </dgm:pt>
    <dgm:pt modelId="{958A748B-3A46-FC4B-8D47-F4A4B36EAB34}" type="pres">
      <dgm:prSet presAssocID="{E8F40BDB-16A0-3349-A56D-5E22E42CC20C}" presName="Name0" presStyleCnt="0">
        <dgm:presLayoutVars>
          <dgm:dir/>
          <dgm:animLvl val="lvl"/>
          <dgm:resizeHandles val="exact"/>
        </dgm:presLayoutVars>
      </dgm:prSet>
      <dgm:spPr/>
    </dgm:pt>
    <dgm:pt modelId="{E6AFBCCE-9462-5B45-A833-A5D03C52C22E}" type="pres">
      <dgm:prSet presAssocID="{6A4982E1-D349-8844-A463-42DA14CEB93D}" presName="linNode" presStyleCnt="0"/>
      <dgm:spPr/>
    </dgm:pt>
    <dgm:pt modelId="{38F08446-538E-B448-A9AF-69A479CB35A1}" type="pres">
      <dgm:prSet presAssocID="{6A4982E1-D349-8844-A463-42DA14CEB93D}" presName="parentText" presStyleLbl="node1" presStyleIdx="0" presStyleCnt="2" custScaleX="264684" custScaleY="33457">
        <dgm:presLayoutVars>
          <dgm:chMax val="1"/>
          <dgm:bulletEnabled val="1"/>
        </dgm:presLayoutVars>
      </dgm:prSet>
      <dgm:spPr/>
    </dgm:pt>
    <dgm:pt modelId="{B319C3FE-C947-9140-8D50-292BDD7519F1}" type="pres">
      <dgm:prSet presAssocID="{6A4982E1-D349-8844-A463-42DA14CEB93D}" presName="descendantText" presStyleLbl="alignAccFollowNode1" presStyleIdx="0" presStyleCnt="2" custScaleX="343078" custScaleY="45100" custLinFactNeighborX="-4059" custLinFactNeighborY="870">
        <dgm:presLayoutVars>
          <dgm:bulletEnabled val="1"/>
        </dgm:presLayoutVars>
      </dgm:prSet>
      <dgm:spPr>
        <a:prstGeom prst="roundRect">
          <a:avLst/>
        </a:prstGeom>
      </dgm:spPr>
    </dgm:pt>
    <dgm:pt modelId="{0C0115F1-9435-FB4B-80D6-983F315C851C}" type="pres">
      <dgm:prSet presAssocID="{78579CEE-C1A9-A543-AE4F-9899916D8D18}" presName="sp" presStyleCnt="0"/>
      <dgm:spPr/>
    </dgm:pt>
    <dgm:pt modelId="{F31A6338-5A12-C749-87F3-DBB5CE8BAC23}" type="pres">
      <dgm:prSet presAssocID="{743285A3-CD5D-1D48-9CDC-D2CFEB264A47}" presName="linNode" presStyleCnt="0"/>
      <dgm:spPr/>
    </dgm:pt>
    <dgm:pt modelId="{C446CA48-10BF-D34E-9EBA-AAD48F1FE2F9}" type="pres">
      <dgm:prSet presAssocID="{743285A3-CD5D-1D48-9CDC-D2CFEB264A47}" presName="parentText" presStyleLbl="node1" presStyleIdx="1" presStyleCnt="2" custScaleX="117854" custScaleY="31160" custLinFactNeighborX="1705" custLinFactNeighborY="4394">
        <dgm:presLayoutVars>
          <dgm:chMax val="1"/>
          <dgm:bulletEnabled val="1"/>
        </dgm:presLayoutVars>
      </dgm:prSet>
      <dgm:spPr/>
    </dgm:pt>
    <dgm:pt modelId="{4F1DD3A1-3578-2A46-A342-B6B83AD71EA3}" type="pres">
      <dgm:prSet presAssocID="{743285A3-CD5D-1D48-9CDC-D2CFEB264A47}" presName="descendantText" presStyleLbl="alignAccFollowNode1" presStyleIdx="1" presStyleCnt="2" custScaleX="160324" custScaleY="45388" custLinFactNeighborX="3050" custLinFactNeighborY="5501">
        <dgm:presLayoutVars>
          <dgm:bulletEnabled val="1"/>
        </dgm:presLayoutVars>
      </dgm:prSet>
      <dgm:spPr>
        <a:prstGeom prst="roundRect">
          <a:avLst/>
        </a:prstGeom>
      </dgm:spPr>
    </dgm:pt>
  </dgm:ptLst>
  <dgm:cxnLst>
    <dgm:cxn modelId="{8A61660A-78E5-8249-B406-5C38276DE0B9}" srcId="{E8F40BDB-16A0-3349-A56D-5E22E42CC20C}" destId="{743285A3-CD5D-1D48-9CDC-D2CFEB264A47}" srcOrd="1" destOrd="0" parTransId="{F15AF007-7C70-1842-89D5-9BFF9D8360C7}" sibTransId="{6F008720-003F-E54B-8D31-4B6FE0CA3DF2}"/>
    <dgm:cxn modelId="{EC81AF12-226D-504F-8C8C-3D5A6E9EC4F5}" srcId="{E8F40BDB-16A0-3349-A56D-5E22E42CC20C}" destId="{6A4982E1-D349-8844-A463-42DA14CEB93D}" srcOrd="0" destOrd="0" parTransId="{2FEA85FC-35E8-7C4E-810A-829693B1D71A}" sibTransId="{78579CEE-C1A9-A543-AE4F-9899916D8D18}"/>
    <dgm:cxn modelId="{D3315613-737D-42F1-AE74-616FB8F752C1}" srcId="{6A4982E1-D349-8844-A463-42DA14CEB93D}" destId="{BA41088C-2529-4F4E-B17A-D049CACF4D88}" srcOrd="1" destOrd="0" parTransId="{70CB54E7-A919-4CFF-97FB-B71E2744C467}" sibTransId="{8E0E6869-3A22-474E-874D-EF864B3C3092}"/>
    <dgm:cxn modelId="{E4603733-7E0D-45C2-B1B4-552BFE31BF29}" type="presOf" srcId="{E8F40BDB-16A0-3349-A56D-5E22E42CC20C}" destId="{958A748B-3A46-FC4B-8D47-F4A4B36EAB34}" srcOrd="0" destOrd="0" presId="urn:microsoft.com/office/officeart/2005/8/layout/vList5"/>
    <dgm:cxn modelId="{919A513C-C923-4665-916A-A5814184DFAA}" type="presOf" srcId="{6A4982E1-D349-8844-A463-42DA14CEB93D}" destId="{38F08446-538E-B448-A9AF-69A479CB35A1}" srcOrd="0" destOrd="0" presId="urn:microsoft.com/office/officeart/2005/8/layout/vList5"/>
    <dgm:cxn modelId="{0160353F-B46C-4BAD-924E-92E0373A18AE}" srcId="{743285A3-CD5D-1D48-9CDC-D2CFEB264A47}" destId="{D74BE69A-FED1-4EBB-A43A-4F6A7D69D77A}" srcOrd="1" destOrd="0" parTransId="{056D0E0F-727D-461F-8937-CEBEBD5E156C}" sibTransId="{7AAE901B-DD13-4B70-B98A-A400DE3886F6}"/>
    <dgm:cxn modelId="{BCB4424D-BE21-5848-A629-B9E8410AB423}" srcId="{743285A3-CD5D-1D48-9CDC-D2CFEB264A47}" destId="{614F5BC7-FA0E-6041-B773-7C12484B393E}" srcOrd="0" destOrd="0" parTransId="{1698B97E-43A5-CC44-9E70-445A4A3EADC2}" sibTransId="{A33F2503-3F6D-6143-97ED-D6A03240637A}"/>
    <dgm:cxn modelId="{4D93B66F-FAF8-459C-AF2B-E3DCD74722AC}" type="presOf" srcId="{614F5BC7-FA0E-6041-B773-7C12484B393E}" destId="{4F1DD3A1-3578-2A46-A342-B6B83AD71EA3}" srcOrd="0" destOrd="0" presId="urn:microsoft.com/office/officeart/2005/8/layout/vList5"/>
    <dgm:cxn modelId="{D0838B99-D855-5248-A452-4EA0EEC1F07F}" srcId="{6A4982E1-D349-8844-A463-42DA14CEB93D}" destId="{A012DFAC-0DB1-5543-A245-6AE2E0DF337F}" srcOrd="0" destOrd="0" parTransId="{24C8C72A-CFDD-9742-9EAC-EBE2C868705E}" sibTransId="{24E6AC5C-3F95-4D48-A00C-CED07DD1E4F7}"/>
    <dgm:cxn modelId="{BB7FE4BB-C4C4-44DB-B23C-DCB2DE3CF2C9}" type="presOf" srcId="{A012DFAC-0DB1-5543-A245-6AE2E0DF337F}" destId="{B319C3FE-C947-9140-8D50-292BDD7519F1}" srcOrd="0" destOrd="0" presId="urn:microsoft.com/office/officeart/2005/8/layout/vList5"/>
    <dgm:cxn modelId="{FA5F5EBF-8B1F-4AEF-91AB-535416E855B0}" type="presOf" srcId="{D74BE69A-FED1-4EBB-A43A-4F6A7D69D77A}" destId="{4F1DD3A1-3578-2A46-A342-B6B83AD71EA3}" srcOrd="0" destOrd="1" presId="urn:microsoft.com/office/officeart/2005/8/layout/vList5"/>
    <dgm:cxn modelId="{004944E5-F9DE-4669-BFE8-99499F262EE3}" type="presOf" srcId="{BA41088C-2529-4F4E-B17A-D049CACF4D88}" destId="{B319C3FE-C947-9140-8D50-292BDD7519F1}" srcOrd="0" destOrd="1" presId="urn:microsoft.com/office/officeart/2005/8/layout/vList5"/>
    <dgm:cxn modelId="{C1CEA8E5-9B2F-4BAF-9C15-C3B12DE3E4D6}" type="presOf" srcId="{743285A3-CD5D-1D48-9CDC-D2CFEB264A47}" destId="{C446CA48-10BF-D34E-9EBA-AAD48F1FE2F9}" srcOrd="0" destOrd="0" presId="urn:microsoft.com/office/officeart/2005/8/layout/vList5"/>
    <dgm:cxn modelId="{FDDF69CE-5AAA-4B62-9496-97CF920A871E}" type="presParOf" srcId="{958A748B-3A46-FC4B-8D47-F4A4B36EAB34}" destId="{E6AFBCCE-9462-5B45-A833-A5D03C52C22E}" srcOrd="0" destOrd="0" presId="urn:microsoft.com/office/officeart/2005/8/layout/vList5"/>
    <dgm:cxn modelId="{166A76F1-5FF4-45CB-B8D7-ACC4FFE22C64}" type="presParOf" srcId="{E6AFBCCE-9462-5B45-A833-A5D03C52C22E}" destId="{38F08446-538E-B448-A9AF-69A479CB35A1}" srcOrd="0" destOrd="0" presId="urn:microsoft.com/office/officeart/2005/8/layout/vList5"/>
    <dgm:cxn modelId="{164ABCC0-63F6-419C-B48D-DA7616E38078}" type="presParOf" srcId="{E6AFBCCE-9462-5B45-A833-A5D03C52C22E}" destId="{B319C3FE-C947-9140-8D50-292BDD7519F1}" srcOrd="1" destOrd="0" presId="urn:microsoft.com/office/officeart/2005/8/layout/vList5"/>
    <dgm:cxn modelId="{A6E5E783-07E6-40F6-87EA-958A95D0A46B}" type="presParOf" srcId="{958A748B-3A46-FC4B-8D47-F4A4B36EAB34}" destId="{0C0115F1-9435-FB4B-80D6-983F315C851C}" srcOrd="1" destOrd="0" presId="urn:microsoft.com/office/officeart/2005/8/layout/vList5"/>
    <dgm:cxn modelId="{9DBEC4E8-7634-4707-B383-5DDFD645E5AB}" type="presParOf" srcId="{958A748B-3A46-FC4B-8D47-F4A4B36EAB34}" destId="{F31A6338-5A12-C749-87F3-DBB5CE8BAC23}" srcOrd="2" destOrd="0" presId="urn:microsoft.com/office/officeart/2005/8/layout/vList5"/>
    <dgm:cxn modelId="{4EA80C96-140A-44A0-8294-BE9F7F3F1521}" type="presParOf" srcId="{F31A6338-5A12-C749-87F3-DBB5CE8BAC23}" destId="{C446CA48-10BF-D34E-9EBA-AAD48F1FE2F9}" srcOrd="0" destOrd="0" presId="urn:microsoft.com/office/officeart/2005/8/layout/vList5"/>
    <dgm:cxn modelId="{0EDDA32B-F7E3-4B44-82DB-FBA36658EE94}" type="presParOf" srcId="{F31A6338-5A12-C749-87F3-DBB5CE8BAC23}" destId="{4F1DD3A1-3578-2A46-A342-B6B83AD71EA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8F40BDB-16A0-3349-A56D-5E22E42CC20C}" type="doc">
      <dgm:prSet loTypeId="urn:microsoft.com/office/officeart/2005/8/layout/vList5" loCatId="" qsTypeId="urn:microsoft.com/office/officeart/2005/8/quickstyle/simple4" qsCatId="simple" csTypeId="urn:microsoft.com/office/officeart/2005/8/colors/colorful1#1" csCatId="colorful" phldr="1"/>
      <dgm:spPr/>
      <dgm:t>
        <a:bodyPr/>
        <a:lstStyle/>
        <a:p>
          <a:endParaRPr lang="zh-CN" altLang="en-US"/>
        </a:p>
      </dgm:t>
    </dgm:pt>
    <dgm:pt modelId="{743285A3-CD5D-1D48-9CDC-D2CFEB264A47}">
      <dgm:prSet phldrT="[文本]" custT="1"/>
      <dgm:spPr/>
      <dgm:t>
        <a:bodyPr/>
        <a:lstStyle/>
        <a:p>
          <a:r>
            <a: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rPr>
            <a:t>提升信度</a:t>
          </a:r>
        </a:p>
      </dgm:t>
    </dgm:pt>
    <dgm:pt modelId="{F15AF007-7C70-1842-89D5-9BFF9D8360C7}" type="parTrans" cxnId="{8A61660A-78E5-8249-B406-5C38276DE0B9}">
      <dgm:prSet/>
      <dgm:spPr/>
      <dgm:t>
        <a:bodyPr/>
        <a:lstStyle/>
        <a:p>
          <a:endParaRPr lang="zh-CN" altLang="en-US"/>
        </a:p>
      </dgm:t>
    </dgm:pt>
    <dgm:pt modelId="{6F008720-003F-E54B-8D31-4B6FE0CA3DF2}" type="sibTrans" cxnId="{8A61660A-78E5-8249-B406-5C38276DE0B9}">
      <dgm:prSet/>
      <dgm:spPr/>
      <dgm:t>
        <a:bodyPr/>
        <a:lstStyle/>
        <a:p>
          <a:endParaRPr lang="zh-CN" altLang="en-US"/>
        </a:p>
      </dgm:t>
    </dgm:pt>
    <dgm:pt modelId="{614F5BC7-FA0E-6041-B773-7C12484B393E}">
      <dgm:prSet phldrT="[文本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zh-CN" altLang="en-US" sz="2400" b="1" i="0" dirty="0">
              <a:solidFill>
                <a:srgbClr val="03346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iti SC Light"/>
            </a:rPr>
            <a:t>  </a:t>
          </a:r>
          <a:r>
            <a:rPr kumimoji="0" lang="zh-CN" sz="2400" b="1" i="0" dirty="0">
              <a:solidFill>
                <a:srgbClr val="03346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iti SC Light"/>
            </a:rPr>
            <a:t>进校考察中，对学校提出好的意见和建议</a:t>
          </a:r>
          <a:r>
            <a:rPr lang="zh-CN" sz="2400" dirty="0"/>
            <a:t>；</a:t>
          </a:r>
          <a:endParaRPr kumimoji="0" lang="zh-CN" altLang="en-US" sz="2400" b="1" i="0" dirty="0">
            <a:solidFill>
              <a:srgbClr val="033461"/>
            </a:solidFill>
            <a:latin typeface="微软雅黑" panose="020B0503020204020204" pitchFamily="34" charset="-122"/>
            <a:ea typeface="微软雅黑" panose="020B0503020204020204" pitchFamily="34" charset="-122"/>
            <a:cs typeface="Heiti SC Light"/>
          </a:endParaRPr>
        </a:p>
      </dgm:t>
    </dgm:pt>
    <dgm:pt modelId="{1698B97E-43A5-CC44-9E70-445A4A3EADC2}" type="parTrans" cxnId="{BCB4424D-BE21-5848-A629-B9E8410AB423}">
      <dgm:prSet/>
      <dgm:spPr/>
      <dgm:t>
        <a:bodyPr/>
        <a:lstStyle/>
        <a:p>
          <a:endParaRPr lang="zh-CN" altLang="en-US"/>
        </a:p>
      </dgm:t>
    </dgm:pt>
    <dgm:pt modelId="{A33F2503-3F6D-6143-97ED-D6A03240637A}" type="sibTrans" cxnId="{BCB4424D-BE21-5848-A629-B9E8410AB423}">
      <dgm:prSet/>
      <dgm:spPr/>
      <dgm:t>
        <a:bodyPr/>
        <a:lstStyle/>
        <a:p>
          <a:endParaRPr lang="zh-CN" altLang="en-US"/>
        </a:p>
      </dgm:t>
    </dgm:pt>
    <dgm:pt modelId="{A012DFAC-0DB1-5543-A245-6AE2E0DF337F}">
      <dgm:prSet custT="1"/>
      <dgm:spPr>
        <a:solidFill>
          <a:schemeClr val="tx2">
            <a:lumMod val="20000"/>
            <a:lumOff val="80000"/>
            <a:alpha val="9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en-US" altLang="zh-CN" sz="2400" b="1" i="0" dirty="0">
              <a:solidFill>
                <a:srgbClr val="03346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iti SC Light"/>
            </a:rPr>
            <a:t> </a:t>
          </a:r>
          <a:r>
            <a:rPr kumimoji="0" lang="zh-CN" altLang="zh-CN" sz="2400" b="1" i="0" dirty="0">
              <a:solidFill>
                <a:srgbClr val="03346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iti SC Light"/>
            </a:rPr>
            <a:t>明确突出的问题，确定考察的重点</a:t>
          </a:r>
          <a:r>
            <a:rPr kumimoji="0" lang="zh-CN" altLang="en-US" sz="2400" b="1" i="0" dirty="0">
              <a:solidFill>
                <a:srgbClr val="03346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iti SC Light"/>
            </a:rPr>
            <a:t>；</a:t>
          </a:r>
        </a:p>
      </dgm:t>
    </dgm:pt>
    <dgm:pt modelId="{24C8C72A-CFDD-9742-9EAC-EBE2C868705E}" type="parTrans" cxnId="{D0838B99-D855-5248-A452-4EA0EEC1F07F}">
      <dgm:prSet/>
      <dgm:spPr/>
      <dgm:t>
        <a:bodyPr/>
        <a:lstStyle/>
        <a:p>
          <a:endParaRPr lang="zh-CN" altLang="en-US"/>
        </a:p>
      </dgm:t>
    </dgm:pt>
    <dgm:pt modelId="{24E6AC5C-3F95-4D48-A00C-CED07DD1E4F7}" type="sibTrans" cxnId="{D0838B99-D855-5248-A452-4EA0EEC1F07F}">
      <dgm:prSet/>
      <dgm:spPr/>
      <dgm:t>
        <a:bodyPr/>
        <a:lstStyle/>
        <a:p>
          <a:endParaRPr lang="zh-CN" altLang="en-US"/>
        </a:p>
      </dgm:t>
    </dgm:pt>
    <dgm:pt modelId="{6A4982E1-D349-8844-A463-42DA14CEB93D}">
      <dgm:prSet custT="1"/>
      <dgm:spPr>
        <a:solidFill>
          <a:srgbClr val="0175BE"/>
        </a:solidFill>
      </dgm:spPr>
      <dgm:t>
        <a:bodyPr/>
        <a:lstStyle/>
        <a:p>
          <a:r>
            <a: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rPr>
            <a:t>提高效度</a:t>
          </a:r>
        </a:p>
      </dgm:t>
    </dgm:pt>
    <dgm:pt modelId="{78579CEE-C1A9-A543-AE4F-9899916D8D18}" type="sibTrans" cxnId="{EC81AF12-226D-504F-8C8C-3D5A6E9EC4F5}">
      <dgm:prSet/>
      <dgm:spPr/>
      <dgm:t>
        <a:bodyPr/>
        <a:lstStyle/>
        <a:p>
          <a:endParaRPr lang="zh-CN" altLang="en-US"/>
        </a:p>
      </dgm:t>
    </dgm:pt>
    <dgm:pt modelId="{2FEA85FC-35E8-7C4E-810A-829693B1D71A}" type="parTrans" cxnId="{EC81AF12-226D-504F-8C8C-3D5A6E9EC4F5}">
      <dgm:prSet/>
      <dgm:spPr/>
      <dgm:t>
        <a:bodyPr/>
        <a:lstStyle/>
        <a:p>
          <a:endParaRPr lang="zh-CN" altLang="en-US"/>
        </a:p>
      </dgm:t>
    </dgm:pt>
    <dgm:pt modelId="{AE66FF16-EDA1-4F45-88CA-D7A4F4CCE7D9}">
      <dgm:prSet custT="1"/>
      <dgm:spPr>
        <a:solidFill>
          <a:schemeClr val="tx2">
            <a:lumMod val="20000"/>
            <a:lumOff val="80000"/>
            <a:alpha val="9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zh-CN" altLang="en-US" sz="2400" b="1" i="0" dirty="0">
              <a:solidFill>
                <a:srgbClr val="03346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iti SC Light"/>
            </a:rPr>
            <a:t> 了解</a:t>
          </a:r>
          <a:r>
            <a:rPr kumimoji="0" lang="zh-CN" sz="2400" b="1" i="0" dirty="0">
              <a:solidFill>
                <a:srgbClr val="03346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iti SC Light"/>
            </a:rPr>
            <a:t>学校机构设置和人员情况</a:t>
          </a:r>
          <a:r>
            <a:rPr kumimoji="0" lang="zh-CN" altLang="en-US" sz="2400" b="1" i="0" dirty="0">
              <a:solidFill>
                <a:srgbClr val="03346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iti SC Light"/>
            </a:rPr>
            <a:t>，</a:t>
          </a:r>
          <a:r>
            <a:rPr kumimoji="0" lang="zh-CN" sz="2400" b="1" i="0" dirty="0">
              <a:solidFill>
                <a:srgbClr val="03346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iti SC Light"/>
            </a:rPr>
            <a:t>确定进校访谈的对象</a:t>
          </a:r>
          <a:r>
            <a:rPr kumimoji="0" lang="zh-CN" altLang="en-US" sz="2400" b="1" i="0" dirty="0">
              <a:solidFill>
                <a:srgbClr val="03346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iti SC Light"/>
            </a:rPr>
            <a:t>。</a:t>
          </a:r>
        </a:p>
      </dgm:t>
    </dgm:pt>
    <dgm:pt modelId="{0B1A7C73-26AA-4E06-93EF-04FE69616287}" type="parTrans" cxnId="{EFA01413-F729-4ED8-A168-49554DA203BE}">
      <dgm:prSet/>
      <dgm:spPr/>
      <dgm:t>
        <a:bodyPr/>
        <a:lstStyle/>
        <a:p>
          <a:endParaRPr lang="zh-CN" altLang="en-US"/>
        </a:p>
      </dgm:t>
    </dgm:pt>
    <dgm:pt modelId="{AC767F6B-0C77-4AA7-9B7C-2FC2288913D8}" type="sibTrans" cxnId="{EFA01413-F729-4ED8-A168-49554DA203BE}">
      <dgm:prSet/>
      <dgm:spPr/>
      <dgm:t>
        <a:bodyPr/>
        <a:lstStyle/>
        <a:p>
          <a:endParaRPr lang="zh-CN" altLang="en-US"/>
        </a:p>
      </dgm:t>
    </dgm:pt>
    <dgm:pt modelId="{44B6D1E8-5AF2-4206-9E77-CC515815DE98}">
      <dgm:prSet phldrT="[文本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zh-CN" altLang="en-US" sz="2400" b="1" i="0" dirty="0">
              <a:solidFill>
                <a:srgbClr val="03346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iti SC Light"/>
            </a:rPr>
            <a:t> 以数据和事实为依据，支撑专家判断。</a:t>
          </a:r>
        </a:p>
      </dgm:t>
    </dgm:pt>
    <dgm:pt modelId="{1F33A598-51B3-457B-8534-AE27B5ABA698}" type="parTrans" cxnId="{17764719-2E73-4935-95CA-781CB0ECBE3A}">
      <dgm:prSet/>
      <dgm:spPr/>
      <dgm:t>
        <a:bodyPr/>
        <a:lstStyle/>
        <a:p>
          <a:endParaRPr lang="zh-CN" altLang="en-US"/>
        </a:p>
      </dgm:t>
    </dgm:pt>
    <dgm:pt modelId="{FEF65059-D8B3-4ED8-812A-F32D2B3EEAAA}" type="sibTrans" cxnId="{17764719-2E73-4935-95CA-781CB0ECBE3A}">
      <dgm:prSet/>
      <dgm:spPr/>
      <dgm:t>
        <a:bodyPr/>
        <a:lstStyle/>
        <a:p>
          <a:endParaRPr lang="zh-CN" altLang="en-US"/>
        </a:p>
      </dgm:t>
    </dgm:pt>
    <dgm:pt modelId="{958A748B-3A46-FC4B-8D47-F4A4B36EAB34}" type="pres">
      <dgm:prSet presAssocID="{E8F40BDB-16A0-3349-A56D-5E22E42CC20C}" presName="Name0" presStyleCnt="0">
        <dgm:presLayoutVars>
          <dgm:dir/>
          <dgm:animLvl val="lvl"/>
          <dgm:resizeHandles val="exact"/>
        </dgm:presLayoutVars>
      </dgm:prSet>
      <dgm:spPr/>
    </dgm:pt>
    <dgm:pt modelId="{E6AFBCCE-9462-5B45-A833-A5D03C52C22E}" type="pres">
      <dgm:prSet presAssocID="{6A4982E1-D349-8844-A463-42DA14CEB93D}" presName="linNode" presStyleCnt="0"/>
      <dgm:spPr/>
    </dgm:pt>
    <dgm:pt modelId="{38F08446-538E-B448-A9AF-69A479CB35A1}" type="pres">
      <dgm:prSet presAssocID="{6A4982E1-D349-8844-A463-42DA14CEB93D}" presName="parentText" presStyleLbl="node1" presStyleIdx="0" presStyleCnt="2" custScaleX="210296" custScaleY="40595">
        <dgm:presLayoutVars>
          <dgm:chMax val="1"/>
          <dgm:bulletEnabled val="1"/>
        </dgm:presLayoutVars>
      </dgm:prSet>
      <dgm:spPr/>
    </dgm:pt>
    <dgm:pt modelId="{B319C3FE-C947-9140-8D50-292BDD7519F1}" type="pres">
      <dgm:prSet presAssocID="{6A4982E1-D349-8844-A463-42DA14CEB93D}" presName="descendantText" presStyleLbl="alignAccFollowNode1" presStyleIdx="0" presStyleCnt="2" custScaleX="338846" custScaleY="60914" custLinFactNeighborX="-19631" custLinFactNeighborY="-7358">
        <dgm:presLayoutVars>
          <dgm:bulletEnabled val="1"/>
        </dgm:presLayoutVars>
      </dgm:prSet>
      <dgm:spPr>
        <a:prstGeom prst="roundRect">
          <a:avLst/>
        </a:prstGeom>
      </dgm:spPr>
    </dgm:pt>
    <dgm:pt modelId="{0C0115F1-9435-FB4B-80D6-983F315C851C}" type="pres">
      <dgm:prSet presAssocID="{78579CEE-C1A9-A543-AE4F-9899916D8D18}" presName="sp" presStyleCnt="0"/>
      <dgm:spPr/>
    </dgm:pt>
    <dgm:pt modelId="{F31A6338-5A12-C749-87F3-DBB5CE8BAC23}" type="pres">
      <dgm:prSet presAssocID="{743285A3-CD5D-1D48-9CDC-D2CFEB264A47}" presName="linNode" presStyleCnt="0"/>
      <dgm:spPr/>
    </dgm:pt>
    <dgm:pt modelId="{C446CA48-10BF-D34E-9EBA-AAD48F1FE2F9}" type="pres">
      <dgm:prSet presAssocID="{743285A3-CD5D-1D48-9CDC-D2CFEB264A47}" presName="parentText" presStyleLbl="node1" presStyleIdx="1" presStyleCnt="2" custScaleX="99771" custScaleY="40762" custLinFactNeighborX="1705" custLinFactNeighborY="274">
        <dgm:presLayoutVars>
          <dgm:chMax val="1"/>
          <dgm:bulletEnabled val="1"/>
        </dgm:presLayoutVars>
      </dgm:prSet>
      <dgm:spPr/>
    </dgm:pt>
    <dgm:pt modelId="{4F1DD3A1-3578-2A46-A342-B6B83AD71EA3}" type="pres">
      <dgm:prSet presAssocID="{743285A3-CD5D-1D48-9CDC-D2CFEB264A47}" presName="descendantText" presStyleLbl="alignAccFollowNode1" presStyleIdx="1" presStyleCnt="2" custScaleX="168560" custScaleY="57963" custLinFactNeighborX="-11621" custLinFactNeighborY="1116">
        <dgm:presLayoutVars>
          <dgm:bulletEnabled val="1"/>
        </dgm:presLayoutVars>
      </dgm:prSet>
      <dgm:spPr>
        <a:prstGeom prst="roundRect">
          <a:avLst/>
        </a:prstGeom>
      </dgm:spPr>
    </dgm:pt>
  </dgm:ptLst>
  <dgm:cxnLst>
    <dgm:cxn modelId="{8A61660A-78E5-8249-B406-5C38276DE0B9}" srcId="{E8F40BDB-16A0-3349-A56D-5E22E42CC20C}" destId="{743285A3-CD5D-1D48-9CDC-D2CFEB264A47}" srcOrd="1" destOrd="0" parTransId="{F15AF007-7C70-1842-89D5-9BFF9D8360C7}" sibTransId="{6F008720-003F-E54B-8D31-4B6FE0CA3DF2}"/>
    <dgm:cxn modelId="{EC81AF12-226D-504F-8C8C-3D5A6E9EC4F5}" srcId="{E8F40BDB-16A0-3349-A56D-5E22E42CC20C}" destId="{6A4982E1-D349-8844-A463-42DA14CEB93D}" srcOrd="0" destOrd="0" parTransId="{2FEA85FC-35E8-7C4E-810A-829693B1D71A}" sibTransId="{78579CEE-C1A9-A543-AE4F-9899916D8D18}"/>
    <dgm:cxn modelId="{EFA01413-F729-4ED8-A168-49554DA203BE}" srcId="{6A4982E1-D349-8844-A463-42DA14CEB93D}" destId="{AE66FF16-EDA1-4F45-88CA-D7A4F4CCE7D9}" srcOrd="1" destOrd="0" parTransId="{0B1A7C73-26AA-4E06-93EF-04FE69616287}" sibTransId="{AC767F6B-0C77-4AA7-9B7C-2FC2288913D8}"/>
    <dgm:cxn modelId="{3B9A2D19-05C6-439D-B793-F51A952F4F05}" type="presOf" srcId="{743285A3-CD5D-1D48-9CDC-D2CFEB264A47}" destId="{C446CA48-10BF-D34E-9EBA-AAD48F1FE2F9}" srcOrd="0" destOrd="0" presId="urn:microsoft.com/office/officeart/2005/8/layout/vList5"/>
    <dgm:cxn modelId="{17764719-2E73-4935-95CA-781CB0ECBE3A}" srcId="{743285A3-CD5D-1D48-9CDC-D2CFEB264A47}" destId="{44B6D1E8-5AF2-4206-9E77-CC515815DE98}" srcOrd="1" destOrd="0" parTransId="{1F33A598-51B3-457B-8534-AE27B5ABA698}" sibTransId="{FEF65059-D8B3-4ED8-812A-F32D2B3EEAAA}"/>
    <dgm:cxn modelId="{A7536025-EDA0-4A8C-B476-19BCBEB69CF4}" type="presOf" srcId="{6A4982E1-D349-8844-A463-42DA14CEB93D}" destId="{38F08446-538E-B448-A9AF-69A479CB35A1}" srcOrd="0" destOrd="0" presId="urn:microsoft.com/office/officeart/2005/8/layout/vList5"/>
    <dgm:cxn modelId="{5D607C41-AECC-4CE4-A0AA-E44FB3B76120}" type="presOf" srcId="{A012DFAC-0DB1-5543-A245-6AE2E0DF337F}" destId="{B319C3FE-C947-9140-8D50-292BDD7519F1}" srcOrd="0" destOrd="0" presId="urn:microsoft.com/office/officeart/2005/8/layout/vList5"/>
    <dgm:cxn modelId="{5E70F141-E272-4FA9-86B2-F0EBEC312E73}" type="presOf" srcId="{AE66FF16-EDA1-4F45-88CA-D7A4F4CCE7D9}" destId="{B319C3FE-C947-9140-8D50-292BDD7519F1}" srcOrd="0" destOrd="1" presId="urn:microsoft.com/office/officeart/2005/8/layout/vList5"/>
    <dgm:cxn modelId="{E6B72A6C-3107-4B5C-A4AD-951FFB0593FA}" type="presOf" srcId="{44B6D1E8-5AF2-4206-9E77-CC515815DE98}" destId="{4F1DD3A1-3578-2A46-A342-B6B83AD71EA3}" srcOrd="0" destOrd="1" presId="urn:microsoft.com/office/officeart/2005/8/layout/vList5"/>
    <dgm:cxn modelId="{BCB4424D-BE21-5848-A629-B9E8410AB423}" srcId="{743285A3-CD5D-1D48-9CDC-D2CFEB264A47}" destId="{614F5BC7-FA0E-6041-B773-7C12484B393E}" srcOrd="0" destOrd="0" parTransId="{1698B97E-43A5-CC44-9E70-445A4A3EADC2}" sibTransId="{A33F2503-3F6D-6143-97ED-D6A03240637A}"/>
    <dgm:cxn modelId="{D0838B99-D855-5248-A452-4EA0EEC1F07F}" srcId="{6A4982E1-D349-8844-A463-42DA14CEB93D}" destId="{A012DFAC-0DB1-5543-A245-6AE2E0DF337F}" srcOrd="0" destOrd="0" parTransId="{24C8C72A-CFDD-9742-9EAC-EBE2C868705E}" sibTransId="{24E6AC5C-3F95-4D48-A00C-CED07DD1E4F7}"/>
    <dgm:cxn modelId="{507124E7-1EEE-47AB-9EA1-814A84F39772}" type="presOf" srcId="{614F5BC7-FA0E-6041-B773-7C12484B393E}" destId="{4F1DD3A1-3578-2A46-A342-B6B83AD71EA3}" srcOrd="0" destOrd="0" presId="urn:microsoft.com/office/officeart/2005/8/layout/vList5"/>
    <dgm:cxn modelId="{7B915DFC-A841-41AA-B4CA-9EDBE112EC28}" type="presOf" srcId="{E8F40BDB-16A0-3349-A56D-5E22E42CC20C}" destId="{958A748B-3A46-FC4B-8D47-F4A4B36EAB34}" srcOrd="0" destOrd="0" presId="urn:microsoft.com/office/officeart/2005/8/layout/vList5"/>
    <dgm:cxn modelId="{79E346E3-FA62-4555-B781-B0FCFEB967EA}" type="presParOf" srcId="{958A748B-3A46-FC4B-8D47-F4A4B36EAB34}" destId="{E6AFBCCE-9462-5B45-A833-A5D03C52C22E}" srcOrd="0" destOrd="0" presId="urn:microsoft.com/office/officeart/2005/8/layout/vList5"/>
    <dgm:cxn modelId="{8518BF97-F57E-48FC-8102-ECC4BAD212C7}" type="presParOf" srcId="{E6AFBCCE-9462-5B45-A833-A5D03C52C22E}" destId="{38F08446-538E-B448-A9AF-69A479CB35A1}" srcOrd="0" destOrd="0" presId="urn:microsoft.com/office/officeart/2005/8/layout/vList5"/>
    <dgm:cxn modelId="{F413BAB5-D6E8-48D8-BF75-AC21B9614D4C}" type="presParOf" srcId="{E6AFBCCE-9462-5B45-A833-A5D03C52C22E}" destId="{B319C3FE-C947-9140-8D50-292BDD7519F1}" srcOrd="1" destOrd="0" presId="urn:microsoft.com/office/officeart/2005/8/layout/vList5"/>
    <dgm:cxn modelId="{840952F0-216E-423E-B490-0CB409A73DBA}" type="presParOf" srcId="{958A748B-3A46-FC4B-8D47-F4A4B36EAB34}" destId="{0C0115F1-9435-FB4B-80D6-983F315C851C}" srcOrd="1" destOrd="0" presId="urn:microsoft.com/office/officeart/2005/8/layout/vList5"/>
    <dgm:cxn modelId="{222F421D-D0F8-433E-8129-38729A801986}" type="presParOf" srcId="{958A748B-3A46-FC4B-8D47-F4A4B36EAB34}" destId="{F31A6338-5A12-C749-87F3-DBB5CE8BAC23}" srcOrd="2" destOrd="0" presId="urn:microsoft.com/office/officeart/2005/8/layout/vList5"/>
    <dgm:cxn modelId="{25A8E811-3A17-4BD7-AC2B-BE99C126395A}" type="presParOf" srcId="{F31A6338-5A12-C749-87F3-DBB5CE8BAC23}" destId="{C446CA48-10BF-D34E-9EBA-AAD48F1FE2F9}" srcOrd="0" destOrd="0" presId="urn:microsoft.com/office/officeart/2005/8/layout/vList5"/>
    <dgm:cxn modelId="{057BB65A-AB3B-4241-B1DD-34358B1F5B5A}" type="presParOf" srcId="{F31A6338-5A12-C749-87F3-DBB5CE8BAC23}" destId="{4F1DD3A1-3578-2A46-A342-B6B83AD71EA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76790AE-A19A-484E-8483-EA9028AB5DB3}" type="doc">
      <dgm:prSet loTypeId="urn:microsoft.com/office/officeart/2005/8/layout/vList3#1" loCatId="picture" qsTypeId="urn:microsoft.com/office/officeart/2005/8/quickstyle/simple1" qsCatId="simple" csTypeId="urn:microsoft.com/office/officeart/2005/8/colors/accent0_2" csCatId="mainScheme" phldr="1"/>
      <dgm:spPr/>
    </dgm:pt>
    <dgm:pt modelId="{0F41EA99-0C83-4527-B9DC-264730C7E65B}" type="pres">
      <dgm:prSet presAssocID="{076790AE-A19A-484E-8483-EA9028AB5DB3}" presName="linearFlow" presStyleCnt="0">
        <dgm:presLayoutVars>
          <dgm:dir/>
          <dgm:resizeHandles val="exact"/>
        </dgm:presLayoutVars>
      </dgm:prSet>
      <dgm:spPr/>
    </dgm:pt>
  </dgm:ptLst>
  <dgm:cxnLst>
    <dgm:cxn modelId="{5237A6B1-B4A8-4D66-871D-E11F9EB18E9A}" type="presOf" srcId="{076790AE-A19A-484E-8483-EA9028AB5DB3}" destId="{0F41EA99-0C83-4527-B9DC-264730C7E65B}" srcOrd="0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76790AE-A19A-484E-8483-EA9028AB5DB3}" type="doc">
      <dgm:prSet loTypeId="urn:microsoft.com/office/officeart/2005/8/layout/vList3#1" loCatId="picture" qsTypeId="urn:microsoft.com/office/officeart/2005/8/quickstyle/simple1" qsCatId="simple" csTypeId="urn:microsoft.com/office/officeart/2005/8/colors/accent0_2" csCatId="mainScheme" phldr="1"/>
      <dgm:spPr/>
    </dgm:pt>
    <dgm:pt modelId="{0F41EA99-0C83-4527-B9DC-264730C7E65B}" type="pres">
      <dgm:prSet presAssocID="{076790AE-A19A-484E-8483-EA9028AB5DB3}" presName="linearFlow" presStyleCnt="0">
        <dgm:presLayoutVars>
          <dgm:dir/>
          <dgm:resizeHandles val="exact"/>
        </dgm:presLayoutVars>
      </dgm:prSet>
      <dgm:spPr/>
    </dgm:pt>
  </dgm:ptLst>
  <dgm:cxnLst>
    <dgm:cxn modelId="{DD6A2F34-2191-489C-9935-F677526F3DDE}" type="presOf" srcId="{076790AE-A19A-484E-8483-EA9028AB5DB3}" destId="{0F41EA99-0C83-4527-B9DC-264730C7E65B}" srcOrd="0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76790AE-A19A-484E-8483-EA9028AB5DB3}" type="doc">
      <dgm:prSet loTypeId="urn:microsoft.com/office/officeart/2005/8/layout/vList3#1" loCatId="picture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zh-CN" altLang="en-US"/>
        </a:p>
      </dgm:t>
    </dgm:pt>
    <dgm:pt modelId="{0BDA5AC2-CA02-40A0-A82A-D016C2BA49D1}">
      <dgm:prSet custT="1"/>
      <dgm:spPr/>
      <dgm:t>
        <a:bodyPr/>
        <a:lstStyle/>
        <a:p>
          <a:pPr algn="just"/>
          <a:r>
            <a:rPr lang="zh-CN" altLang="en-US" sz="1800" b="1" spc="50" dirty="0">
              <a:ln w="11430"/>
              <a:solidFill>
                <a:srgbClr val="0053A3"/>
              </a:solidFill>
              <a:latin typeface="微软雅黑" pitchFamily="34" charset="-122"/>
              <a:ea typeface="微软雅黑" pitchFamily="34" charset="-122"/>
            </a:rPr>
            <a:t>分析报告不直接决定评估结果，起到的是</a:t>
          </a:r>
          <a:r>
            <a:rPr lang="zh-CN" altLang="en-US" sz="2000" b="1" spc="50" dirty="0">
              <a:ln w="11430"/>
              <a:solidFill>
                <a:srgbClr val="70AD47"/>
              </a:solidFill>
              <a:latin typeface="微软雅黑" pitchFamily="34" charset="-122"/>
              <a:ea typeface="微软雅黑" pitchFamily="34" charset="-122"/>
            </a:rPr>
            <a:t>参考作用</a:t>
          </a:r>
          <a:endParaRPr lang="en-US" altLang="zh-CN" sz="1800" b="1" spc="50" dirty="0">
            <a:ln w="11430"/>
            <a:solidFill>
              <a:srgbClr val="70AD47"/>
            </a:solidFill>
            <a:latin typeface="微软雅黑" pitchFamily="34" charset="-122"/>
            <a:ea typeface="微软雅黑" pitchFamily="34" charset="-122"/>
          </a:endParaRPr>
        </a:p>
      </dgm:t>
    </dgm:pt>
    <dgm:pt modelId="{EADAE02D-E8D9-4B7E-874F-38542767ED0B}" type="parTrans" cxnId="{9BDC2C95-7115-483C-BE1E-8695F402F8BD}">
      <dgm:prSet/>
      <dgm:spPr/>
      <dgm:t>
        <a:bodyPr/>
        <a:lstStyle/>
        <a:p>
          <a:pPr algn="just"/>
          <a:endParaRPr lang="zh-CN" altLang="en-US" sz="1800"/>
        </a:p>
      </dgm:t>
    </dgm:pt>
    <dgm:pt modelId="{28309444-9BFA-4953-8414-31328E3E8756}" type="sibTrans" cxnId="{9BDC2C95-7115-483C-BE1E-8695F402F8BD}">
      <dgm:prSet/>
      <dgm:spPr/>
      <dgm:t>
        <a:bodyPr/>
        <a:lstStyle/>
        <a:p>
          <a:pPr algn="just"/>
          <a:endParaRPr lang="zh-CN" altLang="en-US" sz="1800"/>
        </a:p>
      </dgm:t>
    </dgm:pt>
    <dgm:pt modelId="{6AC1E9B9-B69B-4A35-BBB6-0CED4C09E8C9}">
      <dgm:prSet custT="1"/>
      <dgm:spPr/>
      <dgm:t>
        <a:bodyPr/>
        <a:lstStyle/>
        <a:p>
          <a:pPr algn="just"/>
          <a:r>
            <a:rPr lang="zh-CN" altLang="en-US" sz="1800" b="1" spc="50" dirty="0">
              <a:ln w="11430"/>
              <a:solidFill>
                <a:srgbClr val="0053A3"/>
              </a:solidFill>
              <a:latin typeface="微软雅黑" pitchFamily="34" charset="-122"/>
              <a:ea typeface="微软雅黑" pitchFamily="34" charset="-122"/>
            </a:rPr>
            <a:t>数据的合理性、真实性，需要接受进校考察的</a:t>
          </a:r>
          <a:r>
            <a:rPr lang="zh-CN" altLang="en-US" sz="2000" b="1" spc="50" dirty="0">
              <a:ln w="11430"/>
              <a:solidFill>
                <a:srgbClr val="70AD47"/>
              </a:solidFill>
              <a:latin typeface="微软雅黑" pitchFamily="34" charset="-122"/>
              <a:ea typeface="微软雅黑" pitchFamily="34" charset="-122"/>
            </a:rPr>
            <a:t>检验和认证</a:t>
          </a:r>
          <a:endParaRPr lang="zh-CN" altLang="en-US" sz="1800" b="1" spc="50" dirty="0">
            <a:ln w="11430"/>
            <a:solidFill>
              <a:srgbClr val="70AD47"/>
            </a:solidFill>
            <a:latin typeface="微软雅黑" pitchFamily="34" charset="-122"/>
            <a:ea typeface="微软雅黑" pitchFamily="34" charset="-122"/>
          </a:endParaRPr>
        </a:p>
      </dgm:t>
    </dgm:pt>
    <dgm:pt modelId="{D0309ABC-725F-45A1-8D6C-2DAFB0C34EA0}" type="parTrans" cxnId="{470A56E8-9A09-4C38-A415-BC7D46214C95}">
      <dgm:prSet/>
      <dgm:spPr/>
      <dgm:t>
        <a:bodyPr/>
        <a:lstStyle/>
        <a:p>
          <a:pPr algn="just"/>
          <a:endParaRPr lang="zh-CN" altLang="en-US" sz="1800"/>
        </a:p>
      </dgm:t>
    </dgm:pt>
    <dgm:pt modelId="{E060D8FF-0F0E-4568-BFD7-EBE0DBE59DE1}" type="sibTrans" cxnId="{470A56E8-9A09-4C38-A415-BC7D46214C95}">
      <dgm:prSet/>
      <dgm:spPr/>
      <dgm:t>
        <a:bodyPr/>
        <a:lstStyle/>
        <a:p>
          <a:pPr algn="just"/>
          <a:endParaRPr lang="zh-CN" altLang="en-US" sz="1800"/>
        </a:p>
      </dgm:t>
    </dgm:pt>
    <dgm:pt modelId="{84D4BB43-C0F9-4034-826A-741963E80C63}">
      <dgm:prSet custT="1"/>
      <dgm:spPr/>
      <dgm:t>
        <a:bodyPr/>
        <a:lstStyle/>
        <a:p>
          <a:pPr algn="just"/>
          <a:r>
            <a:rPr lang="zh-CN" altLang="en-US" sz="1800" b="1" spc="50" dirty="0">
              <a:ln w="11430"/>
              <a:solidFill>
                <a:srgbClr val="0053A3"/>
              </a:solidFill>
              <a:latin typeface="微软雅黑" pitchFamily="34" charset="-122"/>
              <a:ea typeface="微软雅黑" pitchFamily="34" charset="-122"/>
            </a:rPr>
            <a:t>呈现状态、暴露问题，有助于</a:t>
          </a:r>
          <a:r>
            <a:rPr lang="zh-CN" altLang="en-US" sz="2000" b="1" spc="50" dirty="0">
              <a:ln w="11430"/>
              <a:solidFill>
                <a:srgbClr val="70AD47"/>
              </a:solidFill>
              <a:latin typeface="微软雅黑" pitchFamily="34" charset="-122"/>
              <a:ea typeface="微软雅黑" pitchFamily="34" charset="-122"/>
            </a:rPr>
            <a:t>寻找原因、解决问题</a:t>
          </a:r>
          <a:endParaRPr lang="zh-CN" altLang="en-US" sz="1800" b="1" spc="50" dirty="0">
            <a:ln w="11430"/>
            <a:solidFill>
              <a:srgbClr val="70AD47"/>
            </a:solidFill>
            <a:latin typeface="微软雅黑" pitchFamily="34" charset="-122"/>
            <a:ea typeface="微软雅黑" pitchFamily="34" charset="-122"/>
          </a:endParaRPr>
        </a:p>
      </dgm:t>
    </dgm:pt>
    <dgm:pt modelId="{4385A131-9FFC-4CEB-895A-2C84F266E8C8}" type="parTrans" cxnId="{831F3E90-C763-4DDE-BB2D-882269A67594}">
      <dgm:prSet/>
      <dgm:spPr/>
      <dgm:t>
        <a:bodyPr/>
        <a:lstStyle/>
        <a:p>
          <a:pPr algn="just"/>
          <a:endParaRPr lang="zh-CN" altLang="en-US" sz="1800"/>
        </a:p>
      </dgm:t>
    </dgm:pt>
    <dgm:pt modelId="{2C262DFA-196C-45A4-B761-612436A79118}" type="sibTrans" cxnId="{831F3E90-C763-4DDE-BB2D-882269A67594}">
      <dgm:prSet/>
      <dgm:spPr/>
      <dgm:t>
        <a:bodyPr/>
        <a:lstStyle/>
        <a:p>
          <a:pPr algn="just"/>
          <a:endParaRPr lang="zh-CN" altLang="en-US" sz="1800"/>
        </a:p>
      </dgm:t>
    </dgm:pt>
    <dgm:pt modelId="{0F41EA99-0C83-4527-B9DC-264730C7E65B}" type="pres">
      <dgm:prSet presAssocID="{076790AE-A19A-484E-8483-EA9028AB5DB3}" presName="linearFlow" presStyleCnt="0">
        <dgm:presLayoutVars>
          <dgm:dir/>
          <dgm:resizeHandles val="exact"/>
        </dgm:presLayoutVars>
      </dgm:prSet>
      <dgm:spPr/>
    </dgm:pt>
    <dgm:pt modelId="{86DFCD4B-4BAE-4CC7-8A3E-22A4CF209060}" type="pres">
      <dgm:prSet presAssocID="{0BDA5AC2-CA02-40A0-A82A-D016C2BA49D1}" presName="composite" presStyleCnt="0"/>
      <dgm:spPr/>
    </dgm:pt>
    <dgm:pt modelId="{9C456C00-6E1A-4B26-9074-599A174B8189}" type="pres">
      <dgm:prSet presAssocID="{0BDA5AC2-CA02-40A0-A82A-D016C2BA49D1}" presName="imgShp" presStyleLbl="fgImgPlace1" presStyleIdx="0" presStyleCnt="3"/>
      <dgm:spPr/>
    </dgm:pt>
    <dgm:pt modelId="{539A029E-EC10-4621-8D70-96F99924EB79}" type="pres">
      <dgm:prSet presAssocID="{0BDA5AC2-CA02-40A0-A82A-D016C2BA49D1}" presName="txShp" presStyleLbl="node1" presStyleIdx="0" presStyleCnt="3">
        <dgm:presLayoutVars>
          <dgm:bulletEnabled val="1"/>
        </dgm:presLayoutVars>
      </dgm:prSet>
      <dgm:spPr/>
    </dgm:pt>
    <dgm:pt modelId="{ADB5D691-7C2F-4997-AB35-A9FD23EF5B51}" type="pres">
      <dgm:prSet presAssocID="{28309444-9BFA-4953-8414-31328E3E8756}" presName="spacing" presStyleCnt="0"/>
      <dgm:spPr/>
    </dgm:pt>
    <dgm:pt modelId="{25A45A53-BCCC-44AB-949D-D5FD3E965A7C}" type="pres">
      <dgm:prSet presAssocID="{6AC1E9B9-B69B-4A35-BBB6-0CED4C09E8C9}" presName="composite" presStyleCnt="0"/>
      <dgm:spPr/>
    </dgm:pt>
    <dgm:pt modelId="{8A6A61F7-B9B3-4ACF-A7BA-DE7A03BC9634}" type="pres">
      <dgm:prSet presAssocID="{6AC1E9B9-B69B-4A35-BBB6-0CED4C09E8C9}" presName="imgShp" presStyleLbl="fgImgPlace1" presStyleIdx="1" presStyleCnt="3"/>
      <dgm:spPr/>
    </dgm:pt>
    <dgm:pt modelId="{35AB38CB-52D9-4814-AD00-53350C4E90D7}" type="pres">
      <dgm:prSet presAssocID="{6AC1E9B9-B69B-4A35-BBB6-0CED4C09E8C9}" presName="txShp" presStyleLbl="node1" presStyleIdx="1" presStyleCnt="3">
        <dgm:presLayoutVars>
          <dgm:bulletEnabled val="1"/>
        </dgm:presLayoutVars>
      </dgm:prSet>
      <dgm:spPr/>
    </dgm:pt>
    <dgm:pt modelId="{7FC9C1BA-E7AD-400D-B0A2-059009783BBF}" type="pres">
      <dgm:prSet presAssocID="{E060D8FF-0F0E-4568-BFD7-EBE0DBE59DE1}" presName="spacing" presStyleCnt="0"/>
      <dgm:spPr/>
    </dgm:pt>
    <dgm:pt modelId="{E3DDEA72-CFB0-4536-9F9B-5993E399EF0F}" type="pres">
      <dgm:prSet presAssocID="{84D4BB43-C0F9-4034-826A-741963E80C63}" presName="composite" presStyleCnt="0"/>
      <dgm:spPr/>
    </dgm:pt>
    <dgm:pt modelId="{814DAFB6-194A-43B0-A405-4639990ECE49}" type="pres">
      <dgm:prSet presAssocID="{84D4BB43-C0F9-4034-826A-741963E80C63}" presName="imgShp" presStyleLbl="fgImgPlace1" presStyleIdx="2" presStyleCnt="3"/>
      <dgm:spPr/>
    </dgm:pt>
    <dgm:pt modelId="{7CC1EFB8-20FD-4F68-BE81-71CB4B4AE8DF}" type="pres">
      <dgm:prSet presAssocID="{84D4BB43-C0F9-4034-826A-741963E80C63}" presName="txShp" presStyleLbl="node1" presStyleIdx="2" presStyleCnt="3">
        <dgm:presLayoutVars>
          <dgm:bulletEnabled val="1"/>
        </dgm:presLayoutVars>
      </dgm:prSet>
      <dgm:spPr/>
    </dgm:pt>
  </dgm:ptLst>
  <dgm:cxnLst>
    <dgm:cxn modelId="{C4B55C49-7E09-4868-96AB-78662B935116}" type="presOf" srcId="{84D4BB43-C0F9-4034-826A-741963E80C63}" destId="{7CC1EFB8-20FD-4F68-BE81-71CB4B4AE8DF}" srcOrd="0" destOrd="0" presId="urn:microsoft.com/office/officeart/2005/8/layout/vList3#1"/>
    <dgm:cxn modelId="{F13A7F8D-D2A7-4160-BD5A-3EE24E687934}" type="presOf" srcId="{076790AE-A19A-484E-8483-EA9028AB5DB3}" destId="{0F41EA99-0C83-4527-B9DC-264730C7E65B}" srcOrd="0" destOrd="0" presId="urn:microsoft.com/office/officeart/2005/8/layout/vList3#1"/>
    <dgm:cxn modelId="{831F3E90-C763-4DDE-BB2D-882269A67594}" srcId="{076790AE-A19A-484E-8483-EA9028AB5DB3}" destId="{84D4BB43-C0F9-4034-826A-741963E80C63}" srcOrd="2" destOrd="0" parTransId="{4385A131-9FFC-4CEB-895A-2C84F266E8C8}" sibTransId="{2C262DFA-196C-45A4-B761-612436A79118}"/>
    <dgm:cxn modelId="{9BDC2C95-7115-483C-BE1E-8695F402F8BD}" srcId="{076790AE-A19A-484E-8483-EA9028AB5DB3}" destId="{0BDA5AC2-CA02-40A0-A82A-D016C2BA49D1}" srcOrd="0" destOrd="0" parTransId="{EADAE02D-E8D9-4B7E-874F-38542767ED0B}" sibTransId="{28309444-9BFA-4953-8414-31328E3E8756}"/>
    <dgm:cxn modelId="{DBB781DE-9D03-413C-8FE4-D66645EB6D88}" type="presOf" srcId="{6AC1E9B9-B69B-4A35-BBB6-0CED4C09E8C9}" destId="{35AB38CB-52D9-4814-AD00-53350C4E90D7}" srcOrd="0" destOrd="0" presId="urn:microsoft.com/office/officeart/2005/8/layout/vList3#1"/>
    <dgm:cxn modelId="{470A56E8-9A09-4C38-A415-BC7D46214C95}" srcId="{076790AE-A19A-484E-8483-EA9028AB5DB3}" destId="{6AC1E9B9-B69B-4A35-BBB6-0CED4C09E8C9}" srcOrd="1" destOrd="0" parTransId="{D0309ABC-725F-45A1-8D6C-2DAFB0C34EA0}" sibTransId="{E060D8FF-0F0E-4568-BFD7-EBE0DBE59DE1}"/>
    <dgm:cxn modelId="{3929D3EF-F8AB-451D-9810-C1FDF66C1AFB}" type="presOf" srcId="{0BDA5AC2-CA02-40A0-A82A-D016C2BA49D1}" destId="{539A029E-EC10-4621-8D70-96F99924EB79}" srcOrd="0" destOrd="0" presId="urn:microsoft.com/office/officeart/2005/8/layout/vList3#1"/>
    <dgm:cxn modelId="{D2326652-FE2A-4D0E-B1D1-F0695FD00A3E}" type="presParOf" srcId="{0F41EA99-0C83-4527-B9DC-264730C7E65B}" destId="{86DFCD4B-4BAE-4CC7-8A3E-22A4CF209060}" srcOrd="0" destOrd="0" presId="urn:microsoft.com/office/officeart/2005/8/layout/vList3#1"/>
    <dgm:cxn modelId="{95BFCD30-281B-4ABD-8FFA-77B2F15A5806}" type="presParOf" srcId="{86DFCD4B-4BAE-4CC7-8A3E-22A4CF209060}" destId="{9C456C00-6E1A-4B26-9074-599A174B8189}" srcOrd="0" destOrd="0" presId="urn:microsoft.com/office/officeart/2005/8/layout/vList3#1"/>
    <dgm:cxn modelId="{BC006B19-086A-4E7C-889C-D4D780E29433}" type="presParOf" srcId="{86DFCD4B-4BAE-4CC7-8A3E-22A4CF209060}" destId="{539A029E-EC10-4621-8D70-96F99924EB79}" srcOrd="1" destOrd="0" presId="urn:microsoft.com/office/officeart/2005/8/layout/vList3#1"/>
    <dgm:cxn modelId="{FD4522C8-E552-4F1E-AE65-5D8CBFFCD9E9}" type="presParOf" srcId="{0F41EA99-0C83-4527-B9DC-264730C7E65B}" destId="{ADB5D691-7C2F-4997-AB35-A9FD23EF5B51}" srcOrd="1" destOrd="0" presId="urn:microsoft.com/office/officeart/2005/8/layout/vList3#1"/>
    <dgm:cxn modelId="{5C24CE1A-40C5-4175-980C-7C859D3C73EB}" type="presParOf" srcId="{0F41EA99-0C83-4527-B9DC-264730C7E65B}" destId="{25A45A53-BCCC-44AB-949D-D5FD3E965A7C}" srcOrd="2" destOrd="0" presId="urn:microsoft.com/office/officeart/2005/8/layout/vList3#1"/>
    <dgm:cxn modelId="{E1D05973-A2C2-475C-AE52-8274735DF4BF}" type="presParOf" srcId="{25A45A53-BCCC-44AB-949D-D5FD3E965A7C}" destId="{8A6A61F7-B9B3-4ACF-A7BA-DE7A03BC9634}" srcOrd="0" destOrd="0" presId="urn:microsoft.com/office/officeart/2005/8/layout/vList3#1"/>
    <dgm:cxn modelId="{426C07BF-C9A3-485B-B9EC-96E6131BECE3}" type="presParOf" srcId="{25A45A53-BCCC-44AB-949D-D5FD3E965A7C}" destId="{35AB38CB-52D9-4814-AD00-53350C4E90D7}" srcOrd="1" destOrd="0" presId="urn:microsoft.com/office/officeart/2005/8/layout/vList3#1"/>
    <dgm:cxn modelId="{8BCCE70F-2191-45F5-8A9D-2F0EEB96C67F}" type="presParOf" srcId="{0F41EA99-0C83-4527-B9DC-264730C7E65B}" destId="{7FC9C1BA-E7AD-400D-B0A2-059009783BBF}" srcOrd="3" destOrd="0" presId="urn:microsoft.com/office/officeart/2005/8/layout/vList3#1"/>
    <dgm:cxn modelId="{0DB286E2-7600-4C98-BC57-43FA62712C04}" type="presParOf" srcId="{0F41EA99-0C83-4527-B9DC-264730C7E65B}" destId="{E3DDEA72-CFB0-4536-9F9B-5993E399EF0F}" srcOrd="4" destOrd="0" presId="urn:microsoft.com/office/officeart/2005/8/layout/vList3#1"/>
    <dgm:cxn modelId="{1B181866-1816-4175-B98E-E592736C93C5}" type="presParOf" srcId="{E3DDEA72-CFB0-4536-9F9B-5993E399EF0F}" destId="{814DAFB6-194A-43B0-A405-4639990ECE49}" srcOrd="0" destOrd="0" presId="urn:microsoft.com/office/officeart/2005/8/layout/vList3#1"/>
    <dgm:cxn modelId="{40C73A20-2DF1-4A99-B940-D39F5CFC5F92}" type="presParOf" srcId="{E3DDEA72-CFB0-4536-9F9B-5993E399EF0F}" destId="{7CC1EFB8-20FD-4F68-BE81-71CB4B4AE8DF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19C3FE-C947-9140-8D50-292BDD7519F1}">
      <dsp:nvSpPr>
        <dsp:cNvPr id="0" name=""/>
        <dsp:cNvSpPr/>
      </dsp:nvSpPr>
      <dsp:spPr>
        <a:xfrm rot="5400000">
          <a:off x="5127317" y="-1735879"/>
          <a:ext cx="1822544" cy="6511656"/>
        </a:xfrm>
        <a:prstGeom prst="roundRect">
          <a:avLst/>
        </a:prstGeom>
        <a:solidFill>
          <a:schemeClr val="tx2">
            <a:lumMod val="20000"/>
            <a:lumOff val="80000"/>
            <a:alpha val="9000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5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zh-CN" altLang="en-US" sz="2400" b="1" i="0" kern="1200" dirty="0">
              <a:solidFill>
                <a:srgbClr val="03346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iti SC Light"/>
            </a:rPr>
            <a:t>以数据平台为抓手，启动自评自建工作</a:t>
          </a:r>
        </a:p>
        <a:p>
          <a:pPr marL="0" marR="0" lvl="1" indent="0" algn="l" defTabSz="914400" eaLnBrk="1" fontAlgn="auto" latinLnBrk="0" hangingPunct="1">
            <a:lnSpc>
              <a:spcPct val="15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zh-CN" altLang="en-US" sz="2400" b="1" i="0" kern="1200" dirty="0">
              <a:solidFill>
                <a:srgbClr val="03346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iti SC Light"/>
            </a:rPr>
            <a:t>支撑撰写自评报告，二者数据基本一致</a:t>
          </a: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kumimoji="0" lang="zh-CN" altLang="en-US" sz="2400" b="1" i="0" kern="1200" dirty="0">
            <a:solidFill>
              <a:srgbClr val="033461"/>
            </a:solidFill>
            <a:latin typeface="微软雅黑" panose="020B0503020204020204" pitchFamily="34" charset="-122"/>
            <a:ea typeface="微软雅黑" panose="020B0503020204020204" pitchFamily="34" charset="-122"/>
            <a:cs typeface="Heiti SC Light"/>
          </a:endParaRPr>
        </a:p>
      </dsp:txBody>
      <dsp:txXfrm rot="-5400000">
        <a:off x="2871730" y="697646"/>
        <a:ext cx="6333718" cy="1644606"/>
      </dsp:txXfrm>
    </dsp:sp>
    <dsp:sp modelId="{38F08446-538E-B448-A9AF-69A479CB35A1}">
      <dsp:nvSpPr>
        <dsp:cNvPr id="0" name=""/>
        <dsp:cNvSpPr/>
      </dsp:nvSpPr>
      <dsp:spPr>
        <a:xfrm>
          <a:off x="247" y="639768"/>
          <a:ext cx="2825848" cy="1690046"/>
        </a:xfrm>
        <a:prstGeom prst="roundRect">
          <a:avLst/>
        </a:prstGeom>
        <a:solidFill>
          <a:srgbClr val="0175BE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zh-CN" altLang="en-US" sz="24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支撑自评</a:t>
          </a:r>
        </a:p>
      </dsp:txBody>
      <dsp:txXfrm>
        <a:off x="82748" y="722269"/>
        <a:ext cx="2660846" cy="1525044"/>
      </dsp:txXfrm>
    </dsp:sp>
    <dsp:sp modelId="{4F1DD3A1-3578-2A46-A342-B6B83AD71EA3}">
      <dsp:nvSpPr>
        <dsp:cNvPr id="0" name=""/>
        <dsp:cNvSpPr/>
      </dsp:nvSpPr>
      <dsp:spPr>
        <a:xfrm rot="5400000">
          <a:off x="5121830" y="482897"/>
          <a:ext cx="1834182" cy="6610259"/>
        </a:xfrm>
        <a:prstGeom prst="round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5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zh-CN" altLang="en-US" sz="2400" b="1" i="0" kern="1200" dirty="0">
              <a:solidFill>
                <a:srgbClr val="03346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iti SC Light"/>
            </a:rPr>
            <a:t>常态监测、自我评估，完善内部质保体系</a:t>
          </a:r>
        </a:p>
        <a:p>
          <a:pPr marL="0" marR="0" lvl="1" indent="0" algn="l" defTabSz="914400" eaLnBrk="1" fontAlgn="auto" latinLnBrk="0" hangingPunct="1">
            <a:lnSpc>
              <a:spcPct val="15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zh-CN" altLang="en-US" sz="2400" b="1" i="0" kern="1200" dirty="0">
              <a:solidFill>
                <a:srgbClr val="03346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iti SC Light"/>
            </a:rPr>
            <a:t> 辅助精细化管理，开展科学决策</a:t>
          </a:r>
          <a:r>
            <a:rPr kumimoji="0" lang="en-US" altLang="zh-CN" sz="2400" b="1" i="0" kern="1200" dirty="0">
              <a:solidFill>
                <a:srgbClr val="03346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iti SC Light"/>
            </a:rPr>
            <a:t> </a:t>
          </a:r>
          <a:endParaRPr kumimoji="0" lang="zh-CN" altLang="en-US" sz="2400" b="1" i="0" kern="1200" dirty="0">
            <a:solidFill>
              <a:srgbClr val="033461"/>
            </a:solidFill>
            <a:latin typeface="微软雅黑" panose="020B0503020204020204" pitchFamily="34" charset="-122"/>
            <a:ea typeface="微软雅黑" panose="020B0503020204020204" pitchFamily="34" charset="-122"/>
            <a:cs typeface="Heiti SC Light"/>
          </a:endParaRP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kumimoji="0" lang="zh-CN" altLang="en-US" sz="2400" b="1" i="0" kern="1200" dirty="0">
            <a:solidFill>
              <a:srgbClr val="033461"/>
            </a:solidFill>
            <a:latin typeface="微软雅黑" panose="020B0503020204020204" pitchFamily="34" charset="-122"/>
            <a:ea typeface="微软雅黑" panose="020B0503020204020204" pitchFamily="34" charset="-122"/>
            <a:cs typeface="Heiti SC Light"/>
          </a:endParaRPr>
        </a:p>
      </dsp:txBody>
      <dsp:txXfrm rot="-5400000">
        <a:off x="2823329" y="2960472"/>
        <a:ext cx="6431185" cy="1655108"/>
      </dsp:txXfrm>
    </dsp:sp>
    <dsp:sp modelId="{C446CA48-10BF-D34E-9EBA-AAD48F1FE2F9}">
      <dsp:nvSpPr>
        <dsp:cNvPr id="0" name=""/>
        <dsp:cNvSpPr/>
      </dsp:nvSpPr>
      <dsp:spPr>
        <a:xfrm>
          <a:off x="70546" y="3000675"/>
          <a:ext cx="2733296" cy="157401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科学管理</a:t>
          </a:r>
        </a:p>
      </dsp:txBody>
      <dsp:txXfrm>
        <a:off x="147383" y="3077512"/>
        <a:ext cx="2579622" cy="14203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19C3FE-C947-9140-8D50-292BDD7519F1}">
      <dsp:nvSpPr>
        <dsp:cNvPr id="0" name=""/>
        <dsp:cNvSpPr/>
      </dsp:nvSpPr>
      <dsp:spPr>
        <a:xfrm rot="5400000">
          <a:off x="4689904" y="-2497666"/>
          <a:ext cx="1930718" cy="6926050"/>
        </a:xfrm>
        <a:prstGeom prst="roundRect">
          <a:avLst/>
        </a:prstGeom>
        <a:solidFill>
          <a:schemeClr val="tx2">
            <a:lumMod val="20000"/>
            <a:lumOff val="80000"/>
            <a:alpha val="9000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en-US" altLang="zh-CN" sz="2400" b="1" i="0" kern="1200" dirty="0">
              <a:solidFill>
                <a:srgbClr val="03346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iti SC Light"/>
            </a:rPr>
            <a:t> </a:t>
          </a:r>
          <a:r>
            <a:rPr kumimoji="0" lang="zh-CN" altLang="zh-CN" sz="2400" b="1" i="0" kern="1200" dirty="0">
              <a:solidFill>
                <a:srgbClr val="03346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iti SC Light"/>
            </a:rPr>
            <a:t>明确突出的问题，确定考察的重点</a:t>
          </a:r>
          <a:r>
            <a:rPr kumimoji="0" lang="zh-CN" altLang="en-US" sz="2400" b="1" i="0" kern="1200" dirty="0">
              <a:solidFill>
                <a:srgbClr val="03346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iti SC Light"/>
            </a:rPr>
            <a:t>；</a:t>
          </a: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zh-CN" altLang="en-US" sz="2400" b="1" i="0" kern="1200" dirty="0">
              <a:solidFill>
                <a:srgbClr val="03346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iti SC Light"/>
            </a:rPr>
            <a:t> 了解学校机构设置和人员情况，确定进校访谈的对象。</a:t>
          </a:r>
        </a:p>
      </dsp:txBody>
      <dsp:txXfrm rot="-5400000">
        <a:off x="2286488" y="94250"/>
        <a:ext cx="6737550" cy="1742218"/>
      </dsp:txXfrm>
    </dsp:sp>
    <dsp:sp modelId="{38F08446-538E-B448-A9AF-69A479CB35A1}">
      <dsp:nvSpPr>
        <dsp:cNvPr id="0" name=""/>
        <dsp:cNvSpPr/>
      </dsp:nvSpPr>
      <dsp:spPr>
        <a:xfrm>
          <a:off x="54" y="163041"/>
          <a:ext cx="2417891" cy="1608364"/>
        </a:xfrm>
        <a:prstGeom prst="roundRect">
          <a:avLst/>
        </a:prstGeom>
        <a:solidFill>
          <a:srgbClr val="0175BE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提高效度</a:t>
          </a:r>
        </a:p>
      </dsp:txBody>
      <dsp:txXfrm>
        <a:off x="78568" y="241555"/>
        <a:ext cx="2260863" cy="1451336"/>
      </dsp:txXfrm>
    </dsp:sp>
    <dsp:sp modelId="{4F1DD3A1-3578-2A46-A342-B6B83AD71EA3}">
      <dsp:nvSpPr>
        <dsp:cNvPr id="0" name=""/>
        <dsp:cNvSpPr/>
      </dsp:nvSpPr>
      <dsp:spPr>
        <a:xfrm rot="5400000">
          <a:off x="4647681" y="-453312"/>
          <a:ext cx="1837183" cy="7008898"/>
        </a:xfrm>
        <a:prstGeom prst="round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zh-CN" altLang="en-US" sz="2400" b="1" i="0" kern="1200" dirty="0">
              <a:solidFill>
                <a:srgbClr val="03346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iti SC Light"/>
            </a:rPr>
            <a:t>  进校考察中，对学校提出好的意见和建议</a:t>
          </a:r>
          <a:r>
            <a:rPr lang="zh-CN" altLang="en-US" sz="2400" kern="1200" dirty="0"/>
            <a:t>；</a:t>
          </a:r>
          <a:endParaRPr kumimoji="0" lang="zh-CN" altLang="en-US" sz="2400" b="1" i="0" kern="1200" dirty="0">
            <a:solidFill>
              <a:srgbClr val="033461"/>
            </a:solidFill>
            <a:latin typeface="微软雅黑" panose="020B0503020204020204" pitchFamily="34" charset="-122"/>
            <a:ea typeface="微软雅黑" panose="020B0503020204020204" pitchFamily="34" charset="-122"/>
            <a:cs typeface="Heiti SC Light"/>
          </a:endParaRP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zh-CN" altLang="en-US" sz="2400" b="1" i="0" kern="1200" dirty="0">
              <a:solidFill>
                <a:srgbClr val="03346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iti SC Light"/>
            </a:rPr>
            <a:t> 以数据和事实为依据，支撑专家判断。</a:t>
          </a:r>
        </a:p>
      </dsp:txBody>
      <dsp:txXfrm rot="-5400000">
        <a:off x="2151508" y="2222229"/>
        <a:ext cx="6829530" cy="1657815"/>
      </dsp:txXfrm>
    </dsp:sp>
    <dsp:sp modelId="{C446CA48-10BF-D34E-9EBA-AAD48F1FE2F9}">
      <dsp:nvSpPr>
        <dsp:cNvPr id="0" name=""/>
        <dsp:cNvSpPr/>
      </dsp:nvSpPr>
      <dsp:spPr>
        <a:xfrm>
          <a:off x="70950" y="2252638"/>
          <a:ext cx="2333576" cy="161498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提升信度</a:t>
          </a:r>
        </a:p>
      </dsp:txBody>
      <dsp:txXfrm>
        <a:off x="149787" y="2331475"/>
        <a:ext cx="2175902" cy="145730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9A029E-EC10-4621-8D70-96F99924EB79}">
      <dsp:nvSpPr>
        <dsp:cNvPr id="0" name=""/>
        <dsp:cNvSpPr/>
      </dsp:nvSpPr>
      <dsp:spPr>
        <a:xfrm rot="10800000">
          <a:off x="1799809" y="219"/>
          <a:ext cx="6636455" cy="512885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6168" tIns="68580" rIns="128016" bIns="68580" numCol="1" spcCol="1270" anchor="ctr" anchorCtr="0">
          <a:noAutofit/>
        </a:bodyPr>
        <a:lstStyle/>
        <a:p>
          <a:pPr marL="0" lvl="0" indent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b="1" kern="1200" spc="50" dirty="0">
              <a:ln w="11430"/>
              <a:solidFill>
                <a:srgbClr val="0053A3"/>
              </a:solidFill>
              <a:latin typeface="微软雅黑" pitchFamily="34" charset="-122"/>
              <a:ea typeface="微软雅黑" pitchFamily="34" charset="-122"/>
            </a:rPr>
            <a:t>分析报告不直接决定评估结果，起到的是</a:t>
          </a:r>
          <a:r>
            <a:rPr lang="zh-CN" altLang="en-US" sz="2000" b="1" kern="1200" spc="50" dirty="0">
              <a:ln w="11430"/>
              <a:solidFill>
                <a:srgbClr val="70AD47"/>
              </a:solidFill>
              <a:latin typeface="微软雅黑" pitchFamily="34" charset="-122"/>
              <a:ea typeface="微软雅黑" pitchFamily="34" charset="-122"/>
            </a:rPr>
            <a:t>参考作用</a:t>
          </a:r>
          <a:endParaRPr lang="en-US" altLang="zh-CN" sz="1800" b="1" kern="1200" spc="50" dirty="0">
            <a:ln w="11430"/>
            <a:solidFill>
              <a:srgbClr val="70AD47"/>
            </a:solidFill>
            <a:latin typeface="微软雅黑" pitchFamily="34" charset="-122"/>
            <a:ea typeface="微软雅黑" pitchFamily="34" charset="-122"/>
          </a:endParaRPr>
        </a:p>
      </dsp:txBody>
      <dsp:txXfrm rot="10800000">
        <a:off x="1928030" y="219"/>
        <a:ext cx="6508234" cy="512885"/>
      </dsp:txXfrm>
    </dsp:sp>
    <dsp:sp modelId="{9C456C00-6E1A-4B26-9074-599A174B8189}">
      <dsp:nvSpPr>
        <dsp:cNvPr id="0" name=""/>
        <dsp:cNvSpPr/>
      </dsp:nvSpPr>
      <dsp:spPr>
        <a:xfrm>
          <a:off x="1543366" y="219"/>
          <a:ext cx="512885" cy="512885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AB38CB-52D9-4814-AD00-53350C4E90D7}">
      <dsp:nvSpPr>
        <dsp:cNvPr id="0" name=""/>
        <dsp:cNvSpPr/>
      </dsp:nvSpPr>
      <dsp:spPr>
        <a:xfrm rot="10800000">
          <a:off x="1799809" y="641326"/>
          <a:ext cx="6636455" cy="512885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6168" tIns="68580" rIns="128016" bIns="68580" numCol="1" spcCol="1270" anchor="ctr" anchorCtr="0">
          <a:noAutofit/>
        </a:bodyPr>
        <a:lstStyle/>
        <a:p>
          <a:pPr marL="0" lvl="0" indent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b="1" kern="1200" spc="50" dirty="0">
              <a:ln w="11430"/>
              <a:solidFill>
                <a:srgbClr val="0053A3"/>
              </a:solidFill>
              <a:latin typeface="微软雅黑" pitchFamily="34" charset="-122"/>
              <a:ea typeface="微软雅黑" pitchFamily="34" charset="-122"/>
            </a:rPr>
            <a:t>数据的合理性、真实性，需要接受进校考察的</a:t>
          </a:r>
          <a:r>
            <a:rPr lang="zh-CN" altLang="en-US" sz="2000" b="1" kern="1200" spc="50" dirty="0">
              <a:ln w="11430"/>
              <a:solidFill>
                <a:srgbClr val="70AD47"/>
              </a:solidFill>
              <a:latin typeface="微软雅黑" pitchFamily="34" charset="-122"/>
              <a:ea typeface="微软雅黑" pitchFamily="34" charset="-122"/>
            </a:rPr>
            <a:t>检验和认证</a:t>
          </a:r>
          <a:endParaRPr lang="zh-CN" altLang="en-US" sz="1800" b="1" kern="1200" spc="50" dirty="0">
            <a:ln w="11430"/>
            <a:solidFill>
              <a:srgbClr val="70AD47"/>
            </a:solidFill>
            <a:latin typeface="微软雅黑" pitchFamily="34" charset="-122"/>
            <a:ea typeface="微软雅黑" pitchFamily="34" charset="-122"/>
          </a:endParaRPr>
        </a:p>
      </dsp:txBody>
      <dsp:txXfrm rot="10800000">
        <a:off x="1928030" y="641326"/>
        <a:ext cx="6508234" cy="512885"/>
      </dsp:txXfrm>
    </dsp:sp>
    <dsp:sp modelId="{8A6A61F7-B9B3-4ACF-A7BA-DE7A03BC9634}">
      <dsp:nvSpPr>
        <dsp:cNvPr id="0" name=""/>
        <dsp:cNvSpPr/>
      </dsp:nvSpPr>
      <dsp:spPr>
        <a:xfrm>
          <a:off x="1543366" y="641326"/>
          <a:ext cx="512885" cy="512885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C1EFB8-20FD-4F68-BE81-71CB4B4AE8DF}">
      <dsp:nvSpPr>
        <dsp:cNvPr id="0" name=""/>
        <dsp:cNvSpPr/>
      </dsp:nvSpPr>
      <dsp:spPr>
        <a:xfrm rot="10800000">
          <a:off x="1799809" y="1282433"/>
          <a:ext cx="6636455" cy="512885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6168" tIns="68580" rIns="128016" bIns="68580" numCol="1" spcCol="1270" anchor="ctr" anchorCtr="0">
          <a:noAutofit/>
        </a:bodyPr>
        <a:lstStyle/>
        <a:p>
          <a:pPr marL="0" lvl="0" indent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b="1" kern="1200" spc="50" dirty="0">
              <a:ln w="11430"/>
              <a:solidFill>
                <a:srgbClr val="0053A3"/>
              </a:solidFill>
              <a:latin typeface="微软雅黑" pitchFamily="34" charset="-122"/>
              <a:ea typeface="微软雅黑" pitchFamily="34" charset="-122"/>
            </a:rPr>
            <a:t>呈现状态、暴露问题，有助于</a:t>
          </a:r>
          <a:r>
            <a:rPr lang="zh-CN" altLang="en-US" sz="2000" b="1" kern="1200" spc="50" dirty="0">
              <a:ln w="11430"/>
              <a:solidFill>
                <a:srgbClr val="70AD47"/>
              </a:solidFill>
              <a:latin typeface="微软雅黑" pitchFamily="34" charset="-122"/>
              <a:ea typeface="微软雅黑" pitchFamily="34" charset="-122"/>
            </a:rPr>
            <a:t>寻找原因、解决问题</a:t>
          </a:r>
          <a:endParaRPr lang="zh-CN" altLang="en-US" sz="1800" b="1" kern="1200" spc="50" dirty="0">
            <a:ln w="11430"/>
            <a:solidFill>
              <a:srgbClr val="70AD47"/>
            </a:solidFill>
            <a:latin typeface="微软雅黑" pitchFamily="34" charset="-122"/>
            <a:ea typeface="微软雅黑" pitchFamily="34" charset="-122"/>
          </a:endParaRPr>
        </a:p>
      </dsp:txBody>
      <dsp:txXfrm rot="10800000">
        <a:off x="1928030" y="1282433"/>
        <a:ext cx="6508234" cy="512885"/>
      </dsp:txXfrm>
    </dsp:sp>
    <dsp:sp modelId="{814DAFB6-194A-43B0-A405-4639990ECE49}">
      <dsp:nvSpPr>
        <dsp:cNvPr id="0" name=""/>
        <dsp:cNvSpPr/>
      </dsp:nvSpPr>
      <dsp:spPr>
        <a:xfrm>
          <a:off x="1543366" y="1282433"/>
          <a:ext cx="512885" cy="512885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062459-0257-4DE7-B43A-71ECDC4C2E23}" type="datetimeFigureOut">
              <a:rPr lang="zh-CN" altLang="en-US" smtClean="0"/>
              <a:pPr/>
              <a:t>2020/1/13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0CFBF-96C8-400A-9891-A0B5D4228C1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64678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A3FBED-6E3A-4D27-919A-7EAD84C0E725}" type="datetimeFigureOut">
              <a:rPr lang="zh-CN" altLang="en-US" smtClean="0"/>
              <a:pPr/>
              <a:t>2020/1/13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263" y="746125"/>
            <a:ext cx="662463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41C624-3EDD-4D30-936D-0B99B3D6F97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0337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1C624-3EDD-4D30-936D-0B99B3D6F97F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44904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1C624-3EDD-4D30-936D-0B99B3D6F97F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34865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E555DE-05BE-4E53-9BED-99036078C693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23418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备注占位符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zh-CN" altLang="en-US" sz="1000" dirty="0"/>
          </a:p>
        </p:txBody>
      </p:sp>
      <p:sp>
        <p:nvSpPr>
          <p:cNvPr id="63492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5E09B526-ADF2-4D84-B7BD-41F57E161918}" type="slidenum">
              <a:rPr lang="zh-CN" altLang="en-US" smtClean="0"/>
              <a:pPr>
                <a:defRPr/>
              </a:pPr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7762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08B82A-7AEB-44DC-A8C1-EAF8A87666A2}" type="slidenum">
              <a:rPr lang="zh-CN" altLang="en-US" smtClean="0"/>
              <a:pPr>
                <a:defRPr/>
              </a:pPr>
              <a:t>15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349036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zh-CN" altLang="en-US" dirty="0"/>
          </a:p>
        </p:txBody>
      </p:sp>
      <p:sp>
        <p:nvSpPr>
          <p:cNvPr id="64516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76CC7FD3-5B04-456C-B222-754A2FAFAD14}" type="slidenum">
              <a:rPr lang="zh-CN" altLang="en-US" smtClean="0"/>
              <a:pPr>
                <a:defRPr/>
              </a:pPr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62881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600" b="1" i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从全校、院校、专业多个视，角逐层细化考察学校的师资队伍情况</a:t>
            </a:r>
            <a:endParaRPr lang="en-US" altLang="zh-CN" sz="2600" b="1" i="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776478C-B423-4D3E-A9B8-8621E9628D50}" type="slidenum">
              <a:rPr lang="zh-CN" altLang="en-US" smtClean="0"/>
              <a:pPr>
                <a:defRPr/>
              </a:pPr>
              <a:t>17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385740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zh-CN" altLang="en-US" dirty="0"/>
              <a:t>审核评估不再是水平评估，重点从外延转向内涵，对于师资的数据分析，也从去全校整体生师比这一个概念，拓展到教学单位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776478C-B423-4D3E-A9B8-8621E9628D50}" type="slidenum">
              <a:rPr lang="zh-CN" altLang="en-US" smtClean="0"/>
              <a:pPr>
                <a:defRPr/>
              </a:pPr>
              <a:t>18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469197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zh-CN" altLang="en-US" dirty="0"/>
              <a:t>工业大学的一组数据</a:t>
            </a:r>
            <a:endParaRPr lang="en-US" altLang="zh-CN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产品设计</a:t>
            </a:r>
            <a:r>
              <a:rPr lang="zh-CN" alt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专业，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zh-CN" alt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位老师，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361</a:t>
            </a:r>
            <a:r>
              <a:rPr lang="zh-CN" alt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名学生，本科生与专业教师指标为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120.33</a:t>
            </a:r>
            <a:r>
              <a:rPr lang="zh-CN" alt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。</a:t>
            </a:r>
            <a:endParaRPr lang="zh-CN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776478C-B423-4D3E-A9B8-8621E9628D50}" type="slidenum">
              <a:rPr lang="zh-CN" altLang="en-US" smtClean="0"/>
              <a:pPr>
                <a:defRPr/>
              </a:pPr>
              <a:t>19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469197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220A10-A4EA-4A4E-BBC0-7089FC1A1646}" type="slidenum">
              <a:rPr lang="zh-CN" altLang="en-US" smtClean="0"/>
              <a:pPr>
                <a:defRPr/>
              </a:pPr>
              <a:t>20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926297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zh-CN" altLang="en-US" dirty="0"/>
          </a:p>
        </p:txBody>
      </p:sp>
      <p:sp>
        <p:nvSpPr>
          <p:cNvPr id="64516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76CC7FD3-5B04-456C-B222-754A2FAFAD14}" type="slidenum">
              <a:rPr lang="zh-CN" altLang="en-US" smtClean="0"/>
              <a:pPr>
                <a:defRPr/>
              </a:pPr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62881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1C624-3EDD-4D30-936D-0B99B3D6F97F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49876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探寻专业对教师的培养培训是否到位，是否与学校的办学定位，二级院系和专业的人才培养定位相吻合</a:t>
            </a:r>
            <a:endParaRPr lang="en-US" altLang="zh-CN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4516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76CC7FD3-5B04-456C-B222-754A2FAFAD14}" type="slidenum">
              <a:rPr lang="zh-CN" altLang="en-US" smtClean="0"/>
              <a:pPr>
                <a:defRPr/>
              </a:pPr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628814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公选课的问题</a:t>
            </a:r>
            <a:endParaRPr lang="en-US" altLang="zh-CN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4516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76CC7FD3-5B04-456C-B222-754A2FAFAD14}" type="slidenum">
              <a:rPr lang="zh-CN" altLang="en-US" smtClean="0"/>
              <a:pPr>
                <a:defRPr/>
              </a:pPr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628814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1C624-3EDD-4D30-936D-0B99B3D6F97F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455214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altLang="zh-CN" dirty="0"/>
          </a:p>
        </p:txBody>
      </p:sp>
      <p:sp>
        <p:nvSpPr>
          <p:cNvPr id="4" name="灯片编号占位符 3"/>
          <p:cNvSpPr txBox="1">
            <a:spLocks noGrp="1"/>
          </p:cNvSpPr>
          <p:nvPr/>
        </p:nvSpPr>
        <p:spPr>
          <a:xfrm>
            <a:off x="3795329" y="10197981"/>
            <a:ext cx="2904796" cy="536827"/>
          </a:xfrm>
          <a:prstGeom prst="rect">
            <a:avLst/>
          </a:prstGeom>
          <a:noFill/>
        </p:spPr>
        <p:txBody>
          <a:bodyPr lIns="91824" tIns="45912" rIns="91824" bIns="45912" anchor="b"/>
          <a:lstStyle/>
          <a:p>
            <a:pPr algn="r">
              <a:defRPr/>
            </a:pPr>
            <a:fld id="{6706D13F-0951-462D-BA50-AC089092ABAC}" type="slidenum">
              <a:rPr lang="zh-CN" altLang="en-US" sz="1200" i="0">
                <a:solidFill>
                  <a:schemeClr val="tx1"/>
                </a:solidFill>
                <a:latin typeface="Arial" pitchFamily="34" charset="0"/>
                <a:ea typeface="+mn-ea"/>
              </a:rPr>
              <a:pPr algn="r">
                <a:defRPr/>
              </a:pPr>
              <a:t>25</a:t>
            </a:fld>
            <a:endParaRPr lang="en-US" altLang="zh-CN" sz="1200" i="0">
              <a:solidFill>
                <a:schemeClr val="tx1"/>
              </a:solidFill>
              <a:latin typeface="Arial" pitchFamily="34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2021520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1156914-4653-4B14-AC88-092000152B89}" type="slidenum">
              <a:rPr lang="zh-CN" altLang="en-US" smtClean="0"/>
              <a:pPr>
                <a:defRPr/>
              </a:pPr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68616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zh-CN" altLang="en-US"/>
              <a:t>数据有出处，填报有来源，可以追溯，可以对比，可以积累，形成数据字典。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1156914-4653-4B14-AC88-092000152B89}" type="slidenum">
              <a:rPr lang="zh-CN" altLang="en-US" smtClean="0"/>
              <a:pPr>
                <a:defRPr/>
              </a:pPr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076075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zh-CN" altLang="en-US"/>
              <a:t>数据有出处，填报有来源，可以追溯，可以对比，可以积累，形成数据字典。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1156914-4653-4B14-AC88-092000152B89}" type="slidenum">
              <a:rPr lang="zh-CN" altLang="en-US" smtClean="0"/>
              <a:pPr>
                <a:defRPr/>
              </a:pPr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68616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altLang="zh-CN" dirty="0"/>
          </a:p>
        </p:txBody>
      </p:sp>
      <p:sp>
        <p:nvSpPr>
          <p:cNvPr id="4" name="灯片编号占位符 3"/>
          <p:cNvSpPr txBox="1">
            <a:spLocks noGrp="1"/>
          </p:cNvSpPr>
          <p:nvPr/>
        </p:nvSpPr>
        <p:spPr>
          <a:xfrm>
            <a:off x="3795329" y="10197981"/>
            <a:ext cx="2904796" cy="536827"/>
          </a:xfrm>
          <a:prstGeom prst="rect">
            <a:avLst/>
          </a:prstGeom>
          <a:noFill/>
        </p:spPr>
        <p:txBody>
          <a:bodyPr lIns="91824" tIns="45912" rIns="91824" bIns="45912" anchor="b"/>
          <a:lstStyle/>
          <a:p>
            <a:pPr algn="r">
              <a:defRPr/>
            </a:pPr>
            <a:fld id="{6706D13F-0951-462D-BA50-AC089092ABAC}" type="slidenum">
              <a:rPr lang="zh-CN" altLang="en-US" sz="1200" i="0">
                <a:solidFill>
                  <a:schemeClr val="tx1"/>
                </a:solidFill>
                <a:latin typeface="Arial" pitchFamily="34" charset="0"/>
                <a:ea typeface="+mn-ea"/>
              </a:rPr>
              <a:pPr algn="r">
                <a:defRPr/>
              </a:pPr>
              <a:t>29</a:t>
            </a:fld>
            <a:endParaRPr lang="en-US" altLang="zh-CN" sz="1200" i="0">
              <a:solidFill>
                <a:schemeClr val="tx1"/>
              </a:solidFill>
              <a:latin typeface="Arial" pitchFamily="34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2021520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1C624-3EDD-4D30-936D-0B99B3D6F97F}" type="slidenum">
              <a:rPr lang="zh-CN" altLang="en-US" smtClean="0"/>
              <a:pPr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122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审核评估与以往不同的最显著的创新之一就是数据先行，数据平台一手托两家，既支撑自评报告，又提供数据分析报告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E555DE-05BE-4E53-9BED-99036078C693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94183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经过几年实践，我们对分析报告的定位和作用，可以用以下四句话进行总结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1C624-3EDD-4D30-936D-0B99B3D6F97F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51823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altLang="zh-CN" dirty="0"/>
          </a:p>
        </p:txBody>
      </p:sp>
      <p:sp>
        <p:nvSpPr>
          <p:cNvPr id="4" name="灯片编号占位符 3"/>
          <p:cNvSpPr txBox="1">
            <a:spLocks noGrp="1"/>
          </p:cNvSpPr>
          <p:nvPr/>
        </p:nvSpPr>
        <p:spPr>
          <a:xfrm>
            <a:off x="3795329" y="10197982"/>
            <a:ext cx="2904796" cy="536827"/>
          </a:xfrm>
          <a:prstGeom prst="rect">
            <a:avLst/>
          </a:prstGeom>
          <a:noFill/>
        </p:spPr>
        <p:txBody>
          <a:bodyPr lIns="91824" tIns="45912" rIns="91824" bIns="45912" anchor="b"/>
          <a:lstStyle/>
          <a:p>
            <a:pPr algn="r">
              <a:defRPr/>
            </a:pPr>
            <a:fld id="{6706D13F-0951-462D-BA50-AC089092ABAC}" type="slidenum">
              <a:rPr lang="zh-CN" altLang="en-US" sz="1200" i="0">
                <a:solidFill>
                  <a:schemeClr val="tx1"/>
                </a:solidFill>
                <a:latin typeface="Arial" pitchFamily="34" charset="0"/>
                <a:ea typeface="+mn-ea"/>
              </a:rPr>
              <a:pPr algn="r">
                <a:defRPr/>
              </a:pPr>
              <a:t>6</a:t>
            </a:fld>
            <a:endParaRPr lang="en-US" altLang="zh-CN" sz="1200" i="0" dirty="0">
              <a:solidFill>
                <a:schemeClr val="tx1"/>
              </a:solidFill>
              <a:latin typeface="Arial" pitchFamily="34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11760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altLang="zh-CN" dirty="0"/>
          </a:p>
        </p:txBody>
      </p:sp>
      <p:sp>
        <p:nvSpPr>
          <p:cNvPr id="4" name="灯片编号占位符 3"/>
          <p:cNvSpPr txBox="1">
            <a:spLocks noGrp="1"/>
          </p:cNvSpPr>
          <p:nvPr/>
        </p:nvSpPr>
        <p:spPr>
          <a:xfrm>
            <a:off x="3795329" y="10197982"/>
            <a:ext cx="2904796" cy="536827"/>
          </a:xfrm>
          <a:prstGeom prst="rect">
            <a:avLst/>
          </a:prstGeom>
          <a:noFill/>
        </p:spPr>
        <p:txBody>
          <a:bodyPr lIns="91824" tIns="45912" rIns="91824" bIns="45912" anchor="b"/>
          <a:lstStyle/>
          <a:p>
            <a:pPr algn="r">
              <a:defRPr/>
            </a:pPr>
            <a:fld id="{6706D13F-0951-462D-BA50-AC089092ABAC}" type="slidenum">
              <a:rPr lang="zh-CN" altLang="en-US" sz="1200" i="0">
                <a:solidFill>
                  <a:schemeClr val="tx1"/>
                </a:solidFill>
                <a:latin typeface="Arial" pitchFamily="34" charset="0"/>
                <a:ea typeface="+mn-ea"/>
              </a:rPr>
              <a:pPr algn="r">
                <a:defRPr/>
              </a:pPr>
              <a:t>7</a:t>
            </a:fld>
            <a:endParaRPr lang="en-US" altLang="zh-CN" sz="1200" i="0" dirty="0">
              <a:solidFill>
                <a:schemeClr val="tx1"/>
              </a:solidFill>
              <a:latin typeface="Arial" pitchFamily="34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11760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altLang="zh-CN" dirty="0"/>
          </a:p>
        </p:txBody>
      </p:sp>
      <p:sp>
        <p:nvSpPr>
          <p:cNvPr id="4" name="灯片编号占位符 3"/>
          <p:cNvSpPr txBox="1">
            <a:spLocks noGrp="1"/>
          </p:cNvSpPr>
          <p:nvPr/>
        </p:nvSpPr>
        <p:spPr>
          <a:xfrm>
            <a:off x="3795329" y="10197982"/>
            <a:ext cx="2904796" cy="536827"/>
          </a:xfrm>
          <a:prstGeom prst="rect">
            <a:avLst/>
          </a:prstGeom>
          <a:noFill/>
        </p:spPr>
        <p:txBody>
          <a:bodyPr lIns="91824" tIns="45912" rIns="91824" bIns="45912" anchor="b"/>
          <a:lstStyle/>
          <a:p>
            <a:pPr algn="r">
              <a:defRPr/>
            </a:pPr>
            <a:fld id="{6706D13F-0951-462D-BA50-AC089092ABAC}" type="slidenum">
              <a:rPr lang="zh-CN" altLang="en-US" sz="1200" i="0">
                <a:solidFill>
                  <a:schemeClr val="tx1"/>
                </a:solidFill>
                <a:latin typeface="Arial" pitchFamily="34" charset="0"/>
                <a:ea typeface="+mn-ea"/>
              </a:rPr>
              <a:pPr algn="r">
                <a:defRPr/>
              </a:pPr>
              <a:t>8</a:t>
            </a:fld>
            <a:endParaRPr lang="en-US" altLang="zh-CN" sz="1200" i="0" dirty="0">
              <a:solidFill>
                <a:schemeClr val="tx1"/>
              </a:solidFill>
              <a:latin typeface="Arial" pitchFamily="34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11760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1" i="0" dirty="0">
                <a:solidFill>
                  <a:srgbClr val="0033CC"/>
                </a:solidFill>
                <a:ea typeface="微软雅黑" pitchFamily="34" charset="-122"/>
              </a:rPr>
              <a:t>——</a:t>
            </a:r>
            <a:r>
              <a:rPr lang="zh-CN" altLang="en-US" sz="1200" b="1" i="0" dirty="0">
                <a:solidFill>
                  <a:srgbClr val="0033CC"/>
                </a:solidFill>
                <a:ea typeface="微软雅黑" pitchFamily="34" charset="-122"/>
              </a:rPr>
              <a:t>服务于质量常态监测，如何服务学校，强大的数据分析内容，可以支撑学校校内专业评估，专业质量监测</a:t>
            </a:r>
            <a:endParaRPr lang="en-US" altLang="zh-CN" sz="1200" b="1" i="0" dirty="0">
              <a:solidFill>
                <a:srgbClr val="0033CC"/>
              </a:solidFill>
              <a:ea typeface="微软雅黑" pitchFamily="34" charset="-122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200" b="1" i="0" dirty="0">
              <a:solidFill>
                <a:srgbClr val="0033CC"/>
              </a:solidFill>
              <a:ea typeface="微软雅黑" pitchFamily="34" charset="-122"/>
            </a:endParaRPr>
          </a:p>
          <a:p>
            <a:pPr>
              <a:defRPr/>
            </a:pPr>
            <a:endParaRPr lang="en-US" altLang="zh-CN" dirty="0"/>
          </a:p>
        </p:txBody>
      </p:sp>
      <p:sp>
        <p:nvSpPr>
          <p:cNvPr id="4" name="灯片编号占位符 3"/>
          <p:cNvSpPr txBox="1">
            <a:spLocks noGrp="1"/>
          </p:cNvSpPr>
          <p:nvPr/>
        </p:nvSpPr>
        <p:spPr>
          <a:xfrm>
            <a:off x="3795329" y="10197982"/>
            <a:ext cx="2904796" cy="536827"/>
          </a:xfrm>
          <a:prstGeom prst="rect">
            <a:avLst/>
          </a:prstGeom>
          <a:noFill/>
        </p:spPr>
        <p:txBody>
          <a:bodyPr lIns="91824" tIns="45912" rIns="91824" bIns="45912" anchor="b"/>
          <a:lstStyle/>
          <a:p>
            <a:pPr algn="r">
              <a:defRPr/>
            </a:pPr>
            <a:fld id="{6706D13F-0951-462D-BA50-AC089092ABAC}" type="slidenum">
              <a:rPr lang="zh-CN" altLang="en-US" sz="1200" i="0">
                <a:solidFill>
                  <a:schemeClr val="tx1"/>
                </a:solidFill>
                <a:latin typeface="Arial" pitchFamily="34" charset="0"/>
                <a:ea typeface="+mn-ea"/>
              </a:rPr>
              <a:pPr algn="r">
                <a:defRPr/>
              </a:pPr>
              <a:t>9</a:t>
            </a:fld>
            <a:endParaRPr lang="en-US" altLang="zh-CN" sz="1200" i="0" dirty="0">
              <a:solidFill>
                <a:schemeClr val="tx1"/>
              </a:solidFill>
              <a:latin typeface="Arial" pitchFamily="34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11760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zh-CN" altLang="en-US" dirty="0"/>
              <a:t>其中，应用最早、也最完善的是服务于院校评估</a:t>
            </a:r>
            <a:r>
              <a:rPr lang="en-US" altLang="zh-CN" dirty="0"/>
              <a:t>——</a:t>
            </a:r>
            <a:r>
              <a:rPr lang="zh-CN" altLang="en-US" dirty="0"/>
              <a:t>客观性、专业化、科学性；</a:t>
            </a:r>
            <a:endParaRPr lang="en-US" altLang="zh-CN" dirty="0"/>
          </a:p>
          <a:p>
            <a:pPr>
              <a:defRPr/>
            </a:pPr>
            <a:r>
              <a:rPr lang="zh-CN" altLang="en-US" dirty="0"/>
              <a:t>自评报告</a:t>
            </a:r>
            <a:r>
              <a:rPr lang="en-US" altLang="zh-CN" dirty="0"/>
              <a:t>+</a:t>
            </a:r>
            <a:r>
              <a:rPr lang="zh-CN" altLang="en-US" dirty="0"/>
              <a:t>数据分析报告</a:t>
            </a:r>
            <a:r>
              <a:rPr lang="en-US" altLang="zh-CN" dirty="0"/>
              <a:t>+</a:t>
            </a:r>
            <a:r>
              <a:rPr lang="zh-CN" altLang="en-US" dirty="0"/>
              <a:t>主观判断。</a:t>
            </a:r>
            <a:endParaRPr lang="en-US" altLang="zh-CN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i="0" dirty="0">
                <a:solidFill>
                  <a:srgbClr val="0033CC"/>
                </a:solidFill>
                <a:ea typeface="微软雅黑" pitchFamily="34" charset="-122"/>
              </a:rPr>
              <a:t>数据只是参考，不决定结论；</a:t>
            </a:r>
            <a:endParaRPr lang="en-US" altLang="zh-CN" dirty="0"/>
          </a:p>
          <a:p>
            <a:pPr>
              <a:defRPr/>
            </a:pPr>
            <a:r>
              <a:rPr lang="zh-CN" altLang="en-US" sz="1200" i="0" dirty="0">
                <a:solidFill>
                  <a:srgbClr val="0033CC"/>
                </a:solidFill>
                <a:ea typeface="微软雅黑" pitchFamily="34" charset="-122"/>
              </a:rPr>
              <a:t>数据的真实性需进行考察，</a:t>
            </a:r>
            <a:endParaRPr lang="en-US" altLang="zh-CN" dirty="0"/>
          </a:p>
          <a:p>
            <a:pPr>
              <a:defRPr/>
            </a:pPr>
            <a:endParaRPr lang="en-US" altLang="zh-CN" dirty="0"/>
          </a:p>
        </p:txBody>
      </p:sp>
      <p:sp>
        <p:nvSpPr>
          <p:cNvPr id="4" name="灯片编号占位符 3"/>
          <p:cNvSpPr txBox="1">
            <a:spLocks noGrp="1"/>
          </p:cNvSpPr>
          <p:nvPr/>
        </p:nvSpPr>
        <p:spPr>
          <a:xfrm>
            <a:off x="3795329" y="10197982"/>
            <a:ext cx="2904796" cy="536827"/>
          </a:xfrm>
          <a:prstGeom prst="rect">
            <a:avLst/>
          </a:prstGeom>
          <a:noFill/>
        </p:spPr>
        <p:txBody>
          <a:bodyPr lIns="91824" tIns="45912" rIns="91824" bIns="45912" anchor="b"/>
          <a:lstStyle/>
          <a:p>
            <a:pPr algn="r">
              <a:defRPr/>
            </a:pPr>
            <a:fld id="{6706D13F-0951-462D-BA50-AC089092ABAC}" type="slidenum">
              <a:rPr lang="zh-CN" altLang="en-US" sz="1200" i="0">
                <a:solidFill>
                  <a:schemeClr val="tx1"/>
                </a:solidFill>
                <a:latin typeface="Arial" pitchFamily="34" charset="0"/>
                <a:ea typeface="+mn-ea"/>
              </a:rPr>
              <a:pPr algn="r">
                <a:defRPr/>
              </a:pPr>
              <a:t>10</a:t>
            </a:fld>
            <a:endParaRPr lang="en-US" altLang="zh-CN" sz="1200" i="0" dirty="0">
              <a:solidFill>
                <a:schemeClr val="tx1"/>
              </a:solidFill>
              <a:latin typeface="Arial" pitchFamily="34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1176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E02CB-93E7-455C-B9A1-1A69222C1520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47200" y="6564338"/>
            <a:ext cx="2844800" cy="3651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>
              <a:defRPr sz="1600" b="1" cap="none" spc="0" baseline="0">
                <a:ln w="11430"/>
                <a:solidFill>
                  <a:srgbClr val="0033CC"/>
                </a:solidFill>
                <a:effectLst/>
                <a:latin typeface="Arial" pitchFamily="34" charset="0"/>
                <a:ea typeface="微软雅黑" pitchFamily="34" charset="-122"/>
              </a:defRPr>
            </a:lvl1pPr>
          </a:lstStyle>
          <a:p>
            <a:pPr>
              <a:defRPr/>
            </a:pPr>
            <a:fld id="{F66A2547-ECE7-4E69-A59B-AA9E4020A49B}" type="slidenum">
              <a:rPr lang="zh-CN" altLang="en-US" smtClean="0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64649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360data\重要数据\桌面\Hi-Tech Logo Re[00_00_10][20140808-141553-1]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35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2012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71475" y="387350"/>
            <a:ext cx="323850" cy="3238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119063" y="134938"/>
            <a:ext cx="252412" cy="25241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11226800" y="6318250"/>
            <a:ext cx="539750" cy="539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灯片编号占位符 15"/>
          <p:cNvSpPr>
            <a:spLocks noGrp="1"/>
          </p:cNvSpPr>
          <p:nvPr>
            <p:ph type="sldNum" sz="quarter" idx="10"/>
          </p:nvPr>
        </p:nvSpPr>
        <p:spPr>
          <a:xfrm>
            <a:off x="10801350" y="6405563"/>
            <a:ext cx="1390650" cy="365125"/>
          </a:xfrm>
        </p:spPr>
        <p:txBody>
          <a:bodyPr/>
          <a:lstStyle>
            <a:lvl1pPr algn="ctr">
              <a:defRPr sz="2000" b="1">
                <a:solidFill>
                  <a:schemeClr val="bg1"/>
                </a:solidFill>
              </a:defRPr>
            </a:lvl1pPr>
          </a:lstStyle>
          <a:p>
            <a:fld id="{6647ADAA-75F3-4774-9EC9-3136E17AD057}" type="slidenum">
              <a:rPr lang="zh-CN" altLang="en-US">
                <a:solidFill>
                  <a:prstClr val="white"/>
                </a:solidFill>
              </a:rPr>
              <a:pPr/>
              <a:t>‹#›</a:t>
            </a:fld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877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4600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360data\重要数据\桌面\Hi-Tech Logo Re[00_00_10][20140808-141553-1]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35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031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71475" y="387350"/>
            <a:ext cx="323850" cy="3238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119063" y="134938"/>
            <a:ext cx="252412" cy="25241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11226800" y="6318250"/>
            <a:ext cx="539750" cy="539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灯片编号占位符 15"/>
          <p:cNvSpPr>
            <a:spLocks noGrp="1"/>
          </p:cNvSpPr>
          <p:nvPr>
            <p:ph type="sldNum" sz="quarter" idx="10"/>
          </p:nvPr>
        </p:nvSpPr>
        <p:spPr>
          <a:xfrm>
            <a:off x="10801350" y="6405563"/>
            <a:ext cx="1390650" cy="365125"/>
          </a:xfrm>
        </p:spPr>
        <p:txBody>
          <a:bodyPr/>
          <a:lstStyle>
            <a:lvl1pPr algn="ctr">
              <a:defRPr sz="2000" b="1">
                <a:solidFill>
                  <a:schemeClr val="bg1"/>
                </a:solidFill>
              </a:defRPr>
            </a:lvl1pPr>
          </a:lstStyle>
          <a:p>
            <a:fld id="{6647ADAA-75F3-4774-9EC9-3136E17AD057}" type="slidenum">
              <a:rPr lang="zh-CN" altLang="en-US">
                <a:solidFill>
                  <a:prstClr val="white"/>
                </a:solidFill>
              </a:rPr>
              <a:pPr/>
              <a:t>‹#›</a:t>
            </a:fld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061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56146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360data\重要数据\桌面\Hi-Tech Logo Re[00_00_10][20140808-141553-1]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35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0908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7000">
        <p14:flythrough/>
      </p:transition>
    </mc:Choice>
    <mc:Fallback xmlns="">
      <p:transition spd="slow" advClick="0" advTm="7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7CEA3-ADDA-438D-B561-564E8B8ED05B}" type="datetimeFigureOut">
              <a:rPr lang="zh-CN" altLang="en-US" smtClean="0"/>
              <a:pPr/>
              <a:t>2020/1/13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59A4D-1E07-4911-B0B1-4D200E5CBB9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0152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71475" y="387350"/>
            <a:ext cx="323850" cy="3238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119063" y="134938"/>
            <a:ext cx="252412" cy="25241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11226800" y="6318250"/>
            <a:ext cx="539750" cy="539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灯片编号占位符 15"/>
          <p:cNvSpPr>
            <a:spLocks noGrp="1"/>
          </p:cNvSpPr>
          <p:nvPr>
            <p:ph type="sldNum" sz="quarter" idx="10"/>
          </p:nvPr>
        </p:nvSpPr>
        <p:spPr>
          <a:xfrm>
            <a:off x="10801350" y="6405563"/>
            <a:ext cx="1390650" cy="365125"/>
          </a:xfrm>
        </p:spPr>
        <p:txBody>
          <a:bodyPr/>
          <a:lstStyle>
            <a:lvl1pPr algn="ctr">
              <a:defRPr sz="2000" b="1">
                <a:solidFill>
                  <a:schemeClr val="bg1"/>
                </a:solidFill>
              </a:defRPr>
            </a:lvl1pPr>
          </a:lstStyle>
          <a:p>
            <a:fld id="{6647ADAA-75F3-4774-9EC9-3136E17AD057}" type="slidenum">
              <a:rPr lang="zh-CN" altLang="en-US">
                <a:solidFill>
                  <a:prstClr val="white"/>
                </a:solidFill>
              </a:rPr>
              <a:pPr/>
              <a:t>‹#›</a:t>
            </a:fld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0616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5614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淡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D4AC4A-DF3C-4DC5-BD05-AB579ECF9A78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9347243" y="6500835"/>
            <a:ext cx="2844800" cy="428628"/>
          </a:xfrm>
        </p:spPr>
        <p:txBody>
          <a:bodyPr/>
          <a:lstStyle>
            <a:lvl1pPr>
              <a:defRPr sz="1500" baseline="0"/>
            </a:lvl1pPr>
          </a:lstStyle>
          <a:p>
            <a:pPr>
              <a:defRPr/>
            </a:pPr>
            <a:fld id="{F34F209F-7364-4BEE-B0C4-76D6E8CB9558}" type="slidenum">
              <a:rPr lang="zh-CN" altLang="en-US" smtClean="0"/>
              <a:pPr>
                <a:defRPr/>
              </a:pPr>
              <a:t>‹#›</a:t>
            </a:fld>
            <a:endParaRPr lang="zh-CN" altLang="en-US" dirty="0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557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360data\重要数据\桌面\Hi-Tech Logo Re[00_00_10][20140808-141553-1]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35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0908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7000">
        <p14:flythrough/>
      </p:transition>
    </mc:Choice>
    <mc:Fallback xmlns="">
      <p:transition spd="slow" advClick="0" advTm="700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7CEA3-ADDA-438D-B561-564E8B8ED05B}" type="datetimeFigureOut">
              <a:rPr lang="zh-CN" altLang="en-US" smtClean="0"/>
              <a:pPr/>
              <a:t>2020/1/13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59A4D-1E07-4911-B0B1-4D200E5CBB9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0152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1E501B-8F40-427A-AB73-D0E430FCC141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0B038-BB96-459E-A064-A4BEBA14A9A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0478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6679C0-9CDE-45AD-807C-6AEB1EF0ECA4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698D2-BF4D-4E79-9DBA-26878232AED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3564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32552E-BC1B-4BD8-99E2-0ABC0A8CC8E3}" type="datetime1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2020/1/13</a:t>
            </a:fld>
            <a:endParaRPr lang="zh-CN" altLang="en-US" sz="1800" b="1">
              <a:solidFill>
                <a:srgbClr val="1F497D"/>
              </a:solidFill>
              <a:latin typeface="Times New Roman" pitchFamily="18" charset="0"/>
              <a:sym typeface="Times New Roman" pitchFamily="18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6E73E-0298-40D7-A093-D0E751E40887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1F497D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7825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7CEA3-ADDA-438D-B561-564E8B8ED05B}" type="datetimeFigureOut">
              <a:rPr lang="zh-CN" altLang="en-US" smtClean="0"/>
              <a:pPr/>
              <a:t>2020/1/13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59A4D-1E07-4911-B0B1-4D200E5CBB9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9697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11472600" y="6525345"/>
            <a:ext cx="719401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fld id="{8993E20E-B537-4E94-BCD5-69D4EC753DD8}" type="slidenum">
              <a:rPr lang="en-US" altLang="zh-CN" sz="1700" i="0" spc="50">
                <a:ln w="11430"/>
                <a:solidFill>
                  <a:srgbClr val="0033CC"/>
                </a:solidFill>
                <a:latin typeface="Arial" charset="0"/>
                <a:ea typeface="黑体" pitchFamily="2" charset="-122"/>
              </a:rPr>
              <a:pPr>
                <a:defRPr/>
              </a:pPr>
              <a:t>‹#›</a:t>
            </a:fld>
            <a:endParaRPr lang="zh-CN" altLang="en-US" sz="1700" i="0" spc="50" dirty="0">
              <a:ln w="11430"/>
              <a:solidFill>
                <a:srgbClr val="0033C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5" name="图片 28" descr="logo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82251" y="71439"/>
            <a:ext cx="1653116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47912B-3BDD-4A25-BF70-D03CA42C52F9}" type="datetimeFigureOut">
              <a:rPr lang="zh-CN" altLang="en-US" smtClean="0"/>
              <a:pPr/>
              <a:t>2020/1/13</a:t>
            </a:fld>
            <a:endParaRPr lang="zh-CN" altLang="en-US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FF40B6-E008-4B16-B4D5-5E4F88BCE8C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0666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71475" y="387350"/>
            <a:ext cx="323850" cy="3238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119063" y="134938"/>
            <a:ext cx="252412" cy="25241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11226800" y="6318250"/>
            <a:ext cx="539750" cy="539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灯片编号占位符 15"/>
          <p:cNvSpPr>
            <a:spLocks noGrp="1"/>
          </p:cNvSpPr>
          <p:nvPr>
            <p:ph type="sldNum" sz="quarter" idx="10"/>
          </p:nvPr>
        </p:nvSpPr>
        <p:spPr>
          <a:xfrm>
            <a:off x="10801350" y="6405563"/>
            <a:ext cx="1390650" cy="365125"/>
          </a:xfrm>
        </p:spPr>
        <p:txBody>
          <a:bodyPr/>
          <a:lstStyle>
            <a:lvl1pPr algn="ctr">
              <a:defRPr sz="2000" b="1">
                <a:solidFill>
                  <a:schemeClr val="bg1"/>
                </a:solidFill>
              </a:defRPr>
            </a:lvl1pPr>
          </a:lstStyle>
          <a:p>
            <a:fld id="{6647ADAA-75F3-4774-9EC9-3136E17AD057}" type="slidenum">
              <a:rPr lang="zh-CN" altLang="en-US">
                <a:solidFill>
                  <a:prstClr val="white"/>
                </a:solidFill>
              </a:rPr>
              <a:pPr/>
              <a:t>‹#›</a:t>
            </a:fld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0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4827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 latinLnBrk="0">
              <a:spcBef>
                <a:spcPts val="0"/>
              </a:spcBef>
              <a:spcAft>
                <a:spcPts val="0"/>
              </a:spcAft>
              <a:defRPr kumimoji="0" sz="1200" b="0" i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BD4AC4A-DF3C-4DC5-BD05-AB579ECF9A78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 latinLnBrk="0">
              <a:spcBef>
                <a:spcPts val="0"/>
              </a:spcBef>
              <a:spcAft>
                <a:spcPts val="0"/>
              </a:spcAft>
              <a:defRPr kumimoji="0" sz="1200" b="0" i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347243" y="656433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r" fontAlgn="auto" latinLnBrk="0">
              <a:spcBef>
                <a:spcPts val="0"/>
              </a:spcBef>
              <a:spcAft>
                <a:spcPts val="0"/>
              </a:spcAft>
              <a:defRPr kumimoji="0" sz="1600" b="1" i="0" cap="none" spc="0" baseline="0">
                <a:ln w="11430"/>
                <a:solidFill>
                  <a:srgbClr val="0033CC"/>
                </a:solidFill>
                <a:effectLst/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F34F209F-7364-4BEE-B0C4-76D6E8CB9558}" type="slidenum">
              <a:rPr lang="zh-CN" altLang="en-US" smtClean="0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28942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75" r:id="rId6"/>
    <p:sldLayoutId id="2147483684" r:id="rId7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sz="1200">
                <a:solidFill>
                  <a:srgbClr val="898989"/>
                </a:solidFill>
                <a:ea typeface="微软雅黑" pitchFamily="34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9634862-861D-4230-A236-01F7B82D488F}" type="datetime1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2020/1/13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kumimoji="0" sz="1200">
                <a:solidFill>
                  <a:srgbClr val="898989"/>
                </a:solidFill>
                <a:ea typeface="微软雅黑" pitchFamily="34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7105E90-AF14-4958-A9F7-4382083B548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1217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nsolas" pitchFamily="49" charset="0"/>
          <a:ea typeface="华文楷体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nsolas" pitchFamily="49" charset="0"/>
          <a:ea typeface="华文楷体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nsolas" pitchFamily="49" charset="0"/>
          <a:ea typeface="华文楷体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nsolas" pitchFamily="49" charset="0"/>
          <a:ea typeface="华文楷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nsolas" pitchFamily="49" charset="0"/>
          <a:ea typeface="华文楷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nsolas" pitchFamily="49" charset="0"/>
          <a:ea typeface="华文楷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nsolas" pitchFamily="49" charset="0"/>
          <a:ea typeface="华文楷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nsolas" pitchFamily="49" charset="0"/>
          <a:ea typeface="华文楷体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sz="1200">
                <a:solidFill>
                  <a:srgbClr val="898989"/>
                </a:solidFill>
                <a:ea typeface="微软雅黑" pitchFamily="34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9634862-861D-4230-A236-01F7B82D488F}" type="datetime1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2020/1/13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kumimoji="0" sz="1200">
                <a:solidFill>
                  <a:srgbClr val="898989"/>
                </a:solidFill>
                <a:ea typeface="微软雅黑" pitchFamily="34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7105E90-AF14-4958-A9F7-4382083B548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1589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nsolas" pitchFamily="49" charset="0"/>
          <a:ea typeface="华文楷体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nsolas" pitchFamily="49" charset="0"/>
          <a:ea typeface="华文楷体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nsolas" pitchFamily="49" charset="0"/>
          <a:ea typeface="华文楷体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nsolas" pitchFamily="49" charset="0"/>
          <a:ea typeface="华文楷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nsolas" pitchFamily="49" charset="0"/>
          <a:ea typeface="华文楷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nsolas" pitchFamily="49" charset="0"/>
          <a:ea typeface="华文楷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nsolas" pitchFamily="49" charset="0"/>
          <a:ea typeface="华文楷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nsolas" pitchFamily="49" charset="0"/>
          <a:ea typeface="华文楷体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sz="1200">
                <a:solidFill>
                  <a:srgbClr val="898989"/>
                </a:solidFill>
                <a:ea typeface="微软雅黑" pitchFamily="34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9634862-861D-4230-A236-01F7B82D488F}" type="datetime1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2020/1/13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kumimoji="0" sz="1200">
                <a:solidFill>
                  <a:srgbClr val="898989"/>
                </a:solidFill>
                <a:ea typeface="微软雅黑" pitchFamily="34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7105E90-AF14-4958-A9F7-4382083B548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0331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5" r:id="rId4"/>
  </p:sldLayoutIdLst>
  <p:hf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nsolas" pitchFamily="49" charset="0"/>
          <a:ea typeface="华文楷体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nsolas" pitchFamily="49" charset="0"/>
          <a:ea typeface="华文楷体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nsolas" pitchFamily="49" charset="0"/>
          <a:ea typeface="华文楷体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nsolas" pitchFamily="49" charset="0"/>
          <a:ea typeface="华文楷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nsolas" pitchFamily="49" charset="0"/>
          <a:ea typeface="华文楷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nsolas" pitchFamily="49" charset="0"/>
          <a:ea typeface="华文楷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nsolas" pitchFamily="49" charset="0"/>
          <a:ea typeface="华文楷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nsolas" pitchFamily="49" charset="0"/>
          <a:ea typeface="华文楷体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sz="1200">
                <a:solidFill>
                  <a:srgbClr val="898989"/>
                </a:solidFill>
                <a:ea typeface="微软雅黑" pitchFamily="34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9634862-861D-4230-A236-01F7B82D488F}" type="datetime1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2020/1/13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kumimoji="0" sz="1200">
                <a:solidFill>
                  <a:srgbClr val="898989"/>
                </a:solidFill>
                <a:ea typeface="微软雅黑" pitchFamily="34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7105E90-AF14-4958-A9F7-4382083B548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0331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</p:sldLayoutIdLst>
  <p:hf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nsolas" pitchFamily="49" charset="0"/>
          <a:ea typeface="华文楷体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nsolas" pitchFamily="49" charset="0"/>
          <a:ea typeface="华文楷体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nsolas" pitchFamily="49" charset="0"/>
          <a:ea typeface="华文楷体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nsolas" pitchFamily="49" charset="0"/>
          <a:ea typeface="华文楷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nsolas" pitchFamily="49" charset="0"/>
          <a:ea typeface="华文楷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nsolas" pitchFamily="49" charset="0"/>
          <a:ea typeface="华文楷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nsolas" pitchFamily="49" charset="0"/>
          <a:ea typeface="华文楷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nsolas" pitchFamily="49" charset="0"/>
          <a:ea typeface="华文楷体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wmf"/><Relationship Id="rId4" Type="http://schemas.openxmlformats.org/officeDocument/2006/relationships/image" Target="../media/image16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13" Type="http://schemas.openxmlformats.org/officeDocument/2006/relationships/diagramData" Target="../diagrams/data5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17" Type="http://schemas.microsoft.com/office/2007/relationships/diagramDrawing" Target="../diagrams/drawing5.xml"/><Relationship Id="rId2" Type="http://schemas.openxmlformats.org/officeDocument/2006/relationships/notesSlide" Target="../notesSlides/notesSlide27.xml"/><Relationship Id="rId16" Type="http://schemas.openxmlformats.org/officeDocument/2006/relationships/diagramColors" Target="../diagrams/colors5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5" Type="http://schemas.openxmlformats.org/officeDocument/2006/relationships/diagramQuickStyle" Target="../diagrams/quickStyle5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Relationship Id="rId14" Type="http://schemas.openxmlformats.org/officeDocument/2006/relationships/diagramLayout" Target="../diagrams/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2.avi"/><Relationship Id="rId1" Type="http://schemas.microsoft.com/office/2007/relationships/media" Target="../media/media2.avi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enny G - Heart And Soul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3144"/>
                </p14:media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0183812" y="3750053"/>
            <a:ext cx="487363" cy="487363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3671680"/>
            <a:ext cx="12192000" cy="649898"/>
          </a:xfrm>
          <a:prstGeom prst="rect">
            <a:avLst/>
          </a:prstGeom>
          <a:solidFill>
            <a:srgbClr val="453D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endParaRPr kumimoji="1" lang="en-US" altLang="zh-CN" b="1" spc="150" dirty="0">
              <a:ln w="11430"/>
              <a:solidFill>
                <a:prstClr val="white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 Uni" panose="02020603050405020304" pitchFamily="18" charset="-122"/>
              <a:ea typeface="Times New Roman Uni" panose="02020603050405020304" pitchFamily="18" charset="-122"/>
              <a:cs typeface="Times New Roman Uni" panose="02020603050405020304" pitchFamily="18" charset="-122"/>
            </a:endParaRPr>
          </a:p>
          <a:p>
            <a:pPr algn="ctr">
              <a:defRPr/>
            </a:pPr>
            <a:r>
              <a:rPr kumimoji="1" lang="zh-CN" altLang="zh-CN" sz="2300" b="1" spc="150" dirty="0">
                <a:ln w="11430"/>
                <a:solidFill>
                  <a:prstClr val="white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  <a:cs typeface="Times New Roman Uni" panose="02020603050405020304" pitchFamily="18" charset="-122"/>
              </a:rPr>
              <a:t> </a:t>
            </a:r>
            <a:r>
              <a:rPr kumimoji="1" lang="zh-CN" altLang="en-US" sz="2300" b="1" spc="150" dirty="0">
                <a:ln w="11430"/>
                <a:solidFill>
                  <a:prstClr val="white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  <a:cs typeface="Times New Roman Uni" panose="02020603050405020304" pitchFamily="18" charset="-122"/>
              </a:rPr>
              <a:t>                     </a:t>
            </a:r>
            <a:r>
              <a:rPr kumimoji="1" lang="en-US" altLang="zh-CN" sz="2300" b="1" spc="150" dirty="0">
                <a:ln w="11430"/>
                <a:solidFill>
                  <a:prstClr val="white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  <a:cs typeface="Times New Roman Uni" panose="02020603050405020304" pitchFamily="18" charset="-122"/>
              </a:rPr>
              <a:t>——</a:t>
            </a:r>
            <a:r>
              <a:rPr kumimoji="1" lang="zh-CN" altLang="en-US" sz="2300" b="1" spc="150" dirty="0">
                <a:ln w="11430"/>
                <a:solidFill>
                  <a:prstClr val="white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Times New Roman Uni" panose="02020603050405020304" pitchFamily="18" charset="-122"/>
              </a:rPr>
              <a:t>用</a:t>
            </a:r>
            <a:r>
              <a:rPr kumimoji="1" lang="zh-TW" altLang="zh-CN" sz="2300" b="1" spc="150" dirty="0">
                <a:ln w="11430"/>
                <a:solidFill>
                  <a:prstClr val="white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Times New Roman Uni" panose="02020603050405020304" pitchFamily="18" charset="-122"/>
              </a:rPr>
              <a:t>事实和数据说话</a:t>
            </a:r>
            <a:endParaRPr kumimoji="1" lang="zh-CN" altLang="zh-CN" sz="2300" b="1" spc="150" dirty="0">
              <a:ln w="11430"/>
              <a:solidFill>
                <a:prstClr val="white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 Uni" panose="02020603050405020304" pitchFamily="18" charset="-122"/>
            </a:endParaRPr>
          </a:p>
          <a:p>
            <a:pPr algn="ctr">
              <a:defRPr/>
            </a:pPr>
            <a:endParaRPr lang="zh-CN" altLang="en-US" b="1" spc="150" dirty="0">
              <a:ln w="11430"/>
              <a:solidFill>
                <a:prstClr val="white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 Uni" panose="02020603050405020304" pitchFamily="18" charset="-122"/>
              <a:ea typeface="Times New Roman Uni" panose="02020603050405020304" pitchFamily="18" charset="-122"/>
              <a:cs typeface="Times New Roman Uni" panose="02020603050405020304" pitchFamily="18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242038"/>
            <a:ext cx="12192000" cy="1425087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4472C4"/>
              </a:solidFill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2723356" y="4924469"/>
            <a:ext cx="8280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spc="-50" dirty="0">
                <a:ln w="11430"/>
                <a:solidFill>
                  <a:srgbClr val="FFC000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教育部评估中心</a:t>
            </a:r>
            <a:r>
              <a:rPr lang="zh-CN" altLang="en-US" sz="2000" b="1" spc="-50" dirty="0">
                <a:ln w="11430"/>
                <a:solidFill>
                  <a:srgbClr val="FFC000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2400" b="1" spc="-50" dirty="0">
                <a:ln w="11430"/>
                <a:solidFill>
                  <a:srgbClr val="FFC000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信息处 </a:t>
            </a:r>
            <a:endParaRPr lang="en-US" altLang="zh-CN" sz="2400" b="1" spc="-50" dirty="0">
              <a:ln w="11430"/>
              <a:solidFill>
                <a:srgbClr val="FFC000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36575" y="1959360"/>
            <a:ext cx="2016125" cy="2016125"/>
          </a:xfrm>
          <a:prstGeom prst="ellipse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4101" name="图片 13" descr="logo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6875" y="1816485"/>
            <a:ext cx="2360613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4356789" y="5470786"/>
            <a:ext cx="476971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ln w="11430"/>
                <a:solidFill>
                  <a:srgbClr val="0066CC"/>
                </a:solidFill>
                <a:latin typeface="Arial" pitchFamily="34" charset="0"/>
                <a:cs typeface="Arial" pitchFamily="34" charset="0"/>
              </a:rPr>
              <a:t>2020</a:t>
            </a:r>
            <a:r>
              <a:rPr lang="zh-CN" altLang="en-US" sz="2400" b="1" dirty="0">
                <a:ln w="11430"/>
                <a:solidFill>
                  <a:srgbClr val="0066CC"/>
                </a:solidFill>
                <a:latin typeface="Arial" pitchFamily="34" charset="0"/>
                <a:cs typeface="Arial" pitchFamily="34" charset="0"/>
              </a:rPr>
              <a:t>年</a:t>
            </a:r>
            <a:r>
              <a:rPr lang="en-US" altLang="zh-CN" sz="2400" b="1" dirty="0">
                <a:ln w="11430"/>
                <a:solidFill>
                  <a:srgbClr val="0066CC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zh-CN" altLang="en-US" sz="2400" b="1" dirty="0">
                <a:ln w="11430"/>
                <a:solidFill>
                  <a:srgbClr val="0066CC"/>
                </a:solidFill>
                <a:latin typeface="Arial" pitchFamily="34" charset="0"/>
                <a:cs typeface="Arial" pitchFamily="34" charset="0"/>
              </a:rPr>
              <a:t>月</a:t>
            </a:r>
          </a:p>
        </p:txBody>
      </p:sp>
      <p:sp>
        <p:nvSpPr>
          <p:cNvPr id="15" name="矩形 14"/>
          <p:cNvSpPr/>
          <p:nvPr/>
        </p:nvSpPr>
        <p:spPr>
          <a:xfrm>
            <a:off x="11118850" y="1736980"/>
            <a:ext cx="323850" cy="3238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877550" y="1495680"/>
            <a:ext cx="252413" cy="2524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105" name="矩形 3"/>
          <p:cNvSpPr>
            <a:spLocks noChangeArrowheads="1"/>
          </p:cNvSpPr>
          <p:nvPr/>
        </p:nvSpPr>
        <p:spPr bwMode="auto">
          <a:xfrm>
            <a:off x="266772" y="2531414"/>
            <a:ext cx="11344955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7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</a:t>
            </a:r>
            <a:r>
              <a:rPr lang="en-US" altLang="zh-CN" sz="47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《</a:t>
            </a:r>
            <a:r>
              <a:rPr lang="zh-CN" altLang="en-US" sz="47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教学状态数据分析报告</a:t>
            </a:r>
            <a:r>
              <a:rPr lang="en-US" altLang="zh-CN" sz="47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》</a:t>
            </a:r>
            <a:r>
              <a:rPr lang="zh-CN" altLang="en-US" sz="47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解读</a:t>
            </a:r>
            <a:endParaRPr lang="zh-CN" altLang="zh-CN" sz="47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7307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audio>
              <p:cMediaNode vol="80000" numSld="999">
                <p:cTn id="2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4"/>
          <p:cNvSpPr txBox="1">
            <a:spLocks/>
          </p:cNvSpPr>
          <p:nvPr/>
        </p:nvSpPr>
        <p:spPr>
          <a:xfrm>
            <a:off x="527381" y="115888"/>
            <a:ext cx="10512491" cy="576262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r>
              <a:rPr lang="zh-CN" altLang="en-US" sz="3600" b="1" kern="0" dirty="0">
                <a:ln w="11430"/>
                <a:solidFill>
                  <a:srgbClr val="005DA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     服务对象 </a:t>
            </a:r>
            <a:r>
              <a:rPr lang="en-US" altLang="zh-CN" sz="3600" b="1" kern="0" dirty="0">
                <a:ln w="11430"/>
                <a:solidFill>
                  <a:srgbClr val="005DA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—— </a:t>
            </a:r>
            <a:r>
              <a:rPr lang="zh-CN" altLang="en-US" sz="3600" b="1" kern="0" dirty="0">
                <a:ln w="11430"/>
                <a:solidFill>
                  <a:srgbClr val="005DA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评估专家提高效率</a:t>
            </a:r>
            <a:endParaRPr kumimoji="1" lang="zh-CN" altLang="en-US" sz="2800" b="1" dirty="0">
              <a:latin typeface="华文楷体" panose="02010600040101010101" pitchFamily="2" charset="-122"/>
              <a:ea typeface="华文楷体" panose="02010600040101010101" pitchFamily="2" charset="-122"/>
              <a:cs typeface="黑体" panose="02010609060101010101" pitchFamily="49" charset="-122"/>
            </a:endParaRPr>
          </a:p>
        </p:txBody>
      </p:sp>
      <p:graphicFrame>
        <p:nvGraphicFramePr>
          <p:cNvPr id="11" name="图表 2"/>
          <p:cNvGraphicFramePr/>
          <p:nvPr>
            <p:extLst>
              <p:ext uri="{D42A27DB-BD31-4B8C-83A1-F6EECF244321}">
                <p14:modId xmlns:p14="http://schemas.microsoft.com/office/powerpoint/2010/main" val="625654764"/>
              </p:ext>
            </p:extLst>
          </p:nvPr>
        </p:nvGraphicFramePr>
        <p:xfrm>
          <a:off x="1395068" y="1574799"/>
          <a:ext cx="9344052" cy="39697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矩形 3"/>
          <p:cNvSpPr/>
          <p:nvPr/>
        </p:nvSpPr>
        <p:spPr>
          <a:xfrm>
            <a:off x="241300" y="248041"/>
            <a:ext cx="323850" cy="3238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6741"/>
            <a:ext cx="252413" cy="2524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581250"/>
      </p:ext>
    </p:extLst>
  </p:cSld>
  <p:clrMapOvr>
    <a:masterClrMapping/>
  </p:clrMapOvr>
  <p:transition>
    <p:split orient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3338" y="934721"/>
            <a:ext cx="5895161" cy="5664912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23659" y="1556793"/>
            <a:ext cx="8966200" cy="221932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23659" y="1412777"/>
            <a:ext cx="8978900" cy="5445224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23659" y="2276873"/>
            <a:ext cx="8991600" cy="2219325"/>
          </a:xfrm>
          <a:prstGeom prst="rect">
            <a:avLst/>
          </a:prstGeom>
        </p:spPr>
      </p:pic>
      <p:sp>
        <p:nvSpPr>
          <p:cNvPr id="8" name="标题 4"/>
          <p:cNvSpPr txBox="1">
            <a:spLocks/>
          </p:cNvSpPr>
          <p:nvPr/>
        </p:nvSpPr>
        <p:spPr>
          <a:xfrm>
            <a:off x="527381" y="115888"/>
            <a:ext cx="10512491" cy="576262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r>
              <a:rPr lang="zh-CN" altLang="en-US" sz="3600" b="1" kern="0" dirty="0">
                <a:ln w="11430"/>
                <a:solidFill>
                  <a:srgbClr val="005DA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    服务对象 </a:t>
            </a:r>
            <a:r>
              <a:rPr lang="en-US" altLang="zh-CN" sz="3600" b="1" kern="0" dirty="0">
                <a:ln w="11430"/>
                <a:solidFill>
                  <a:srgbClr val="005DA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—— </a:t>
            </a:r>
            <a:r>
              <a:rPr lang="zh-CN" altLang="en-US" sz="3600" b="1" kern="0" dirty="0">
                <a:ln w="11430"/>
                <a:solidFill>
                  <a:srgbClr val="005DA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评估专家提高效率</a:t>
            </a:r>
            <a:endParaRPr kumimoji="1" lang="zh-CN" altLang="en-US" sz="2800" b="1" dirty="0">
              <a:latin typeface="华文楷体" panose="02010600040101010101" pitchFamily="2" charset="-122"/>
              <a:ea typeface="华文楷体" panose="02010600040101010101" pitchFamily="2" charset="-122"/>
              <a:cs typeface="黑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41300" y="248041"/>
            <a:ext cx="323850" cy="3238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6741"/>
            <a:ext cx="252413" cy="2524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100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586480" y="2670913"/>
            <a:ext cx="5130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6000" b="1" spc="50" dirty="0">
                <a:ln w="11430"/>
                <a:solidFill>
                  <a:srgbClr val="0053A3"/>
                </a:solidFill>
                <a:latin typeface="微软雅黑" pitchFamily="34" charset="-122"/>
                <a:ea typeface="微软雅黑" pitchFamily="34" charset="-122"/>
              </a:rPr>
              <a:t>数据分析报告主要内容</a:t>
            </a:r>
          </a:p>
          <a:p>
            <a:pPr algn="dist"/>
            <a:endParaRPr lang="zh-CN" altLang="en-US" sz="7200" b="1" spc="50" dirty="0">
              <a:ln w="11430"/>
              <a:solidFill>
                <a:srgbClr val="0053A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41300" y="248041"/>
            <a:ext cx="323850" cy="3238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6741"/>
            <a:ext cx="252413" cy="2524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0"/>
            <a:ext cx="3216275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0" y="6741"/>
            <a:ext cx="3216275" cy="6858000"/>
          </a:xfrm>
          <a:prstGeom prst="rect">
            <a:avLst/>
          </a:prstGeom>
          <a:solidFill>
            <a:srgbClr val="4472C4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975725" y="6741"/>
            <a:ext cx="3216275" cy="6858000"/>
          </a:xfrm>
          <a:prstGeom prst="rect">
            <a:avLst/>
          </a:prstGeom>
          <a:solidFill>
            <a:srgbClr val="4472C4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02275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animBg="1"/>
      <p:bldP spid="5" grpId="0" animBg="1"/>
      <p:bldP spid="7" grpId="0" animBg="1"/>
      <p:bldP spid="14" grpId="0" animBg="1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241300" y="248041"/>
            <a:ext cx="323850" cy="3238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6741"/>
            <a:ext cx="252413" cy="2524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631929" y="1175817"/>
            <a:ext cx="10763598" cy="5403570"/>
            <a:chOff x="533400" y="1144801"/>
            <a:chExt cx="8072699" cy="5403570"/>
          </a:xfrm>
        </p:grpSpPr>
        <p:cxnSp>
          <p:nvCxnSpPr>
            <p:cNvPr id="40" name="直接连接符 39"/>
            <p:cNvCxnSpPr>
              <a:endCxn id="72" idx="1"/>
            </p:cNvCxnSpPr>
            <p:nvPr/>
          </p:nvCxnSpPr>
          <p:spPr>
            <a:xfrm>
              <a:off x="5725478" y="5718698"/>
              <a:ext cx="196877" cy="1328"/>
            </a:xfrm>
            <a:prstGeom prst="line">
              <a:avLst/>
            </a:prstGeom>
            <a:ln w="6350"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5727845" y="5215557"/>
              <a:ext cx="187582" cy="3610"/>
            </a:xfrm>
            <a:prstGeom prst="line">
              <a:avLst/>
            </a:prstGeom>
            <a:ln w="6350"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AutoShape 12"/>
            <p:cNvSpPr>
              <a:spLocks noChangeArrowheads="1"/>
            </p:cNvSpPr>
            <p:nvPr/>
          </p:nvSpPr>
          <p:spPr bwMode="gray">
            <a:xfrm>
              <a:off x="753293" y="2041534"/>
              <a:ext cx="2520000" cy="477574"/>
            </a:xfrm>
            <a:prstGeom prst="roundRect">
              <a:avLst>
                <a:gd name="adj" fmla="val 7574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72549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28575" cap="rnd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/>
            <a:lstStyle/>
            <a:p>
              <a:pPr eaLnBrk="0" hangingPunct="0">
                <a:buClr>
                  <a:schemeClr val="bg1"/>
                </a:buClr>
              </a:pPr>
              <a:r>
                <a:rPr lang="zh-CN" altLang="en-US" sz="2400" b="1" i="0" dirty="0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学校概要数据</a:t>
              </a:r>
              <a:endParaRPr lang="en-US" altLang="zh-CN" sz="2400" b="1" i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44" name="Rectangle 16"/>
            <p:cNvSpPr>
              <a:spLocks noChangeArrowheads="1"/>
            </p:cNvSpPr>
            <p:nvPr/>
          </p:nvSpPr>
          <p:spPr bwMode="gray">
            <a:xfrm>
              <a:off x="3773515" y="1144801"/>
              <a:ext cx="4721051" cy="42575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lnSpc>
                  <a:spcPts val="2600"/>
                </a:lnSpc>
                <a:defRPr/>
              </a:pPr>
              <a:r>
                <a:rPr lang="zh-CN" altLang="en-US" sz="2400" b="1" dirty="0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学校基本情况</a:t>
              </a:r>
              <a:endParaRPr lang="en-US" altLang="zh-CN" sz="2400" b="1" i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45" name="Rectangle 16"/>
            <p:cNvSpPr>
              <a:spLocks noChangeArrowheads="1"/>
            </p:cNvSpPr>
            <p:nvPr/>
          </p:nvSpPr>
          <p:spPr bwMode="gray">
            <a:xfrm>
              <a:off x="3846852" y="1995707"/>
              <a:ext cx="3365627" cy="42575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lnSpc>
                  <a:spcPts val="2600"/>
                </a:lnSpc>
                <a:defRPr/>
              </a:pPr>
              <a:r>
                <a:rPr lang="en-US" altLang="zh-CN" sz="2100" b="1" i="0" dirty="0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57" name="Rectangle 16"/>
            <p:cNvSpPr>
              <a:spLocks noChangeArrowheads="1"/>
            </p:cNvSpPr>
            <p:nvPr/>
          </p:nvSpPr>
          <p:spPr bwMode="gray">
            <a:xfrm>
              <a:off x="3800773" y="2745149"/>
              <a:ext cx="4781778" cy="42575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lnSpc>
                  <a:spcPts val="2600"/>
                </a:lnSpc>
                <a:defRPr/>
              </a:pPr>
              <a:r>
                <a:rPr lang="zh-CN" altLang="en-US" sz="2400" b="1" i="0" dirty="0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量化指标概况</a:t>
              </a:r>
              <a:endParaRPr lang="en-US" altLang="zh-CN" sz="2400" b="1" i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60" name="Rectangle 16"/>
            <p:cNvSpPr>
              <a:spLocks noChangeArrowheads="1"/>
            </p:cNvSpPr>
            <p:nvPr/>
          </p:nvSpPr>
          <p:spPr bwMode="gray">
            <a:xfrm>
              <a:off x="5962162" y="3251653"/>
              <a:ext cx="2591377" cy="40549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lnSpc>
                  <a:spcPts val="2600"/>
                </a:lnSpc>
                <a:defRPr/>
              </a:pPr>
              <a:endParaRPr lang="en-US" altLang="zh-CN" sz="2100" b="1" i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62" name="Rectangle 16"/>
            <p:cNvSpPr>
              <a:spLocks noChangeArrowheads="1"/>
            </p:cNvSpPr>
            <p:nvPr/>
          </p:nvSpPr>
          <p:spPr bwMode="gray">
            <a:xfrm>
              <a:off x="5993008" y="3547825"/>
              <a:ext cx="1847387" cy="42575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lnSpc>
                  <a:spcPts val="2600"/>
                </a:lnSpc>
                <a:defRPr/>
              </a:pPr>
              <a:r>
                <a:rPr lang="en-US" altLang="zh-CN" sz="2100" b="1" i="0" dirty="0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90" name="Text Box 40"/>
            <p:cNvSpPr txBox="1">
              <a:spLocks noChangeArrowheads="1"/>
            </p:cNvSpPr>
            <p:nvPr/>
          </p:nvSpPr>
          <p:spPr bwMode="gray">
            <a:xfrm>
              <a:off x="3705563" y="3784878"/>
              <a:ext cx="1835003" cy="33598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>
                <a:lnSpc>
                  <a:spcPts val="1900"/>
                </a:lnSpc>
                <a:defRPr/>
              </a:pPr>
              <a:endParaRPr lang="en-US" altLang="zh-CN" sz="2100" b="1" i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66" name="左中括号 65"/>
            <p:cNvSpPr/>
            <p:nvPr/>
          </p:nvSpPr>
          <p:spPr>
            <a:xfrm>
              <a:off x="533400" y="2288638"/>
              <a:ext cx="186311" cy="3273962"/>
            </a:xfrm>
            <a:prstGeom prst="leftBracket">
              <a:avLst/>
            </a:prstGeom>
            <a:ln w="63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100" b="1" i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68" name="Line 29"/>
            <p:cNvSpPr>
              <a:spLocks noChangeShapeType="1"/>
            </p:cNvSpPr>
            <p:nvPr/>
          </p:nvSpPr>
          <p:spPr bwMode="auto">
            <a:xfrm flipH="1">
              <a:off x="4968871" y="5452441"/>
              <a:ext cx="720080" cy="0"/>
            </a:xfrm>
            <a:prstGeom prst="line">
              <a:avLst/>
            </a:prstGeom>
            <a:noFill/>
            <a:ln w="9525">
              <a:solidFill>
                <a:srgbClr val="1C1C1C"/>
              </a:solidFill>
              <a:prstDash val="sysDot"/>
              <a:round/>
              <a:headEnd type="oval" w="med" len="med"/>
              <a:tailEnd/>
            </a:ln>
            <a:effectLst/>
          </p:spPr>
          <p:txBody>
            <a:bodyPr wrap="none" anchor="ctr"/>
            <a:lstStyle/>
            <a:p>
              <a:endParaRPr lang="zh-CN" altLang="en-US" sz="2100" b="1" i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69" name="AutoShape 12"/>
            <p:cNvSpPr>
              <a:spLocks noChangeArrowheads="1"/>
            </p:cNvSpPr>
            <p:nvPr/>
          </p:nvSpPr>
          <p:spPr bwMode="gray">
            <a:xfrm>
              <a:off x="5911077" y="4506934"/>
              <a:ext cx="2624184" cy="416425"/>
            </a:xfrm>
            <a:prstGeom prst="roundRect">
              <a:avLst>
                <a:gd name="adj" fmla="val 11505"/>
              </a:avLst>
            </a:prstGeom>
            <a:noFill/>
            <a:ln w="6350" algn="ctr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 sz="2100" b="1" i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70" name="Rectangle 16"/>
            <p:cNvSpPr>
              <a:spLocks noChangeArrowheads="1"/>
            </p:cNvSpPr>
            <p:nvPr/>
          </p:nvSpPr>
          <p:spPr bwMode="gray">
            <a:xfrm>
              <a:off x="5981382" y="4543320"/>
              <a:ext cx="2591377" cy="42575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lnSpc>
                  <a:spcPts val="2600"/>
                </a:lnSpc>
                <a:defRPr/>
              </a:pPr>
              <a:r>
                <a:rPr lang="en-US" altLang="zh-CN" b="1" i="0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43</a:t>
              </a:r>
              <a:r>
                <a:rPr lang="zh-CN" altLang="en-US" b="1" dirty="0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个分析项目</a:t>
              </a:r>
              <a:endParaRPr lang="en-US" altLang="zh-CN" b="1" i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71" name="AutoShape 12"/>
            <p:cNvSpPr>
              <a:spLocks noChangeArrowheads="1"/>
            </p:cNvSpPr>
            <p:nvPr/>
          </p:nvSpPr>
          <p:spPr bwMode="gray">
            <a:xfrm>
              <a:off x="5915095" y="5008476"/>
              <a:ext cx="2622309" cy="416425"/>
            </a:xfrm>
            <a:prstGeom prst="roundRect">
              <a:avLst>
                <a:gd name="adj" fmla="val 11505"/>
              </a:avLst>
            </a:prstGeom>
            <a:noFill/>
            <a:ln w="6350" algn="ctr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 sz="2100" b="1" i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72" name="AutoShape 12"/>
            <p:cNvSpPr>
              <a:spLocks noChangeArrowheads="1"/>
            </p:cNvSpPr>
            <p:nvPr/>
          </p:nvSpPr>
          <p:spPr bwMode="gray">
            <a:xfrm>
              <a:off x="5922355" y="5511813"/>
              <a:ext cx="2618921" cy="416425"/>
            </a:xfrm>
            <a:prstGeom prst="roundRect">
              <a:avLst>
                <a:gd name="adj" fmla="val 11505"/>
              </a:avLst>
            </a:prstGeom>
            <a:noFill/>
            <a:ln w="6350" algn="ctr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 sz="2100" b="1" i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73" name="Rectangle 16"/>
            <p:cNvSpPr>
              <a:spLocks noChangeArrowheads="1"/>
            </p:cNvSpPr>
            <p:nvPr/>
          </p:nvSpPr>
          <p:spPr bwMode="gray">
            <a:xfrm>
              <a:off x="5974128" y="5046657"/>
              <a:ext cx="1847387" cy="42575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lnSpc>
                  <a:spcPts val="2600"/>
                </a:lnSpc>
                <a:defRPr/>
              </a:pPr>
              <a:r>
                <a:rPr lang="en-US" altLang="zh-CN" sz="2100" b="1" i="0" dirty="0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74" name="Rectangle 16"/>
            <p:cNvSpPr>
              <a:spLocks noChangeArrowheads="1"/>
            </p:cNvSpPr>
            <p:nvPr/>
          </p:nvSpPr>
          <p:spPr bwMode="gray">
            <a:xfrm>
              <a:off x="5981389" y="5572455"/>
              <a:ext cx="2624710" cy="42575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lnSpc>
                  <a:spcPts val="2600"/>
                </a:lnSpc>
                <a:defRPr/>
              </a:pPr>
              <a:r>
                <a:rPr lang="en-US" altLang="zh-CN" b="1" i="0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4</a:t>
              </a:r>
              <a:r>
                <a:rPr lang="zh-CN" altLang="en-US" b="1" i="0" dirty="0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张图表</a:t>
              </a:r>
              <a:endParaRPr lang="en-US" altLang="zh-CN" b="1" i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75" name="Rectangle 16"/>
            <p:cNvSpPr>
              <a:spLocks noChangeArrowheads="1"/>
            </p:cNvSpPr>
            <p:nvPr/>
          </p:nvSpPr>
          <p:spPr bwMode="gray">
            <a:xfrm>
              <a:off x="5962509" y="5054207"/>
              <a:ext cx="2636550" cy="42575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lnSpc>
                  <a:spcPts val="2600"/>
                </a:lnSpc>
                <a:defRPr/>
              </a:pPr>
              <a:r>
                <a:rPr lang="en-US" altLang="zh-CN" b="1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36</a:t>
              </a:r>
              <a:r>
                <a:rPr lang="zh-CN" altLang="en-US" b="1" dirty="0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张表格</a:t>
              </a:r>
              <a:endParaRPr lang="en-US" altLang="zh-CN" b="1" i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76" name="左中括号 75"/>
            <p:cNvSpPr/>
            <p:nvPr/>
          </p:nvSpPr>
          <p:spPr>
            <a:xfrm>
              <a:off x="5723583" y="4670444"/>
              <a:ext cx="187494" cy="1592844"/>
            </a:xfrm>
            <a:prstGeom prst="leftBracket">
              <a:avLst/>
            </a:prstGeom>
            <a:ln w="63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100" b="1" i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77" name="组合 152"/>
            <p:cNvGrpSpPr/>
            <p:nvPr/>
          </p:nvGrpSpPr>
          <p:grpSpPr>
            <a:xfrm>
              <a:off x="3610483" y="5109071"/>
              <a:ext cx="1938369" cy="675783"/>
              <a:chOff x="2495536" y="2857496"/>
              <a:chExt cx="1938369" cy="808697"/>
            </a:xfrm>
          </p:grpSpPr>
          <p:sp>
            <p:nvSpPr>
              <p:cNvPr id="85" name="AutoShape 26"/>
              <p:cNvSpPr>
                <a:spLocks noChangeArrowheads="1"/>
              </p:cNvSpPr>
              <p:nvPr/>
            </p:nvSpPr>
            <p:spPr bwMode="gray">
              <a:xfrm>
                <a:off x="2571736" y="2857496"/>
                <a:ext cx="1816130" cy="808697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57150" algn="ctr">
                <a:noFill/>
                <a:round/>
                <a:headEnd/>
                <a:tailEnd/>
              </a:ln>
              <a:effectLst>
                <a:outerShdw dist="63500" dir="3187806" algn="ctr" rotWithShape="0">
                  <a:srgbClr val="1C1C1C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2100" b="1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86" name="AutoShape 27"/>
              <p:cNvSpPr>
                <a:spLocks noChangeArrowheads="1"/>
              </p:cNvSpPr>
              <p:nvPr/>
            </p:nvSpPr>
            <p:spPr bwMode="gray">
              <a:xfrm>
                <a:off x="2609903" y="2903207"/>
                <a:ext cx="1777963" cy="72172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alpha val="70000"/>
                    </a:schemeClr>
                  </a:gs>
                  <a:gs pos="100000">
                    <a:schemeClr val="accent1">
                      <a:gamma/>
                      <a:tint val="43922"/>
                      <a:invGamma/>
                      <a:alpha val="70000"/>
                    </a:schemeClr>
                  </a:gs>
                </a:gsLst>
                <a:lin ang="5400000" scaled="1"/>
              </a:gradFill>
              <a:ln w="19050" algn="ctr">
                <a:solidFill>
                  <a:srgbClr val="F8F8F8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2100" b="1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87" name="Text Box 40"/>
              <p:cNvSpPr txBox="1">
                <a:spLocks noChangeArrowheads="1"/>
              </p:cNvSpPr>
              <p:nvPr/>
            </p:nvSpPr>
            <p:spPr bwMode="gray">
              <a:xfrm>
                <a:off x="2495536" y="3173677"/>
                <a:ext cx="1938369" cy="41105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 eaLnBrk="0" hangingPunct="0">
                  <a:lnSpc>
                    <a:spcPts val="1900"/>
                  </a:lnSpc>
                  <a:defRPr/>
                </a:pPr>
                <a:r>
                  <a:rPr lang="en-US" altLang="zh-CN" sz="2400" b="1" i="0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7</a:t>
                </a:r>
                <a:r>
                  <a:rPr lang="zh-CN" altLang="en-US" sz="2400" b="1" i="0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章</a:t>
                </a:r>
                <a:r>
                  <a:rPr lang="en-US" altLang="zh-CN" sz="2400" b="1" i="0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20</a:t>
                </a:r>
                <a:r>
                  <a:rPr lang="zh-CN" altLang="en-US" sz="2400" b="1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节</a:t>
                </a:r>
                <a:endParaRPr lang="en-US" altLang="zh-CN" sz="2400" b="1" i="0" dirty="0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79" name="AutoShape 12"/>
            <p:cNvSpPr>
              <a:spLocks noChangeArrowheads="1"/>
            </p:cNvSpPr>
            <p:nvPr/>
          </p:nvSpPr>
          <p:spPr bwMode="gray">
            <a:xfrm>
              <a:off x="730065" y="5339520"/>
              <a:ext cx="2520000" cy="477574"/>
            </a:xfrm>
            <a:prstGeom prst="roundRect">
              <a:avLst>
                <a:gd name="adj" fmla="val 7574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72549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28575" cap="rnd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/>
            <a:lstStyle/>
            <a:p>
              <a:pPr eaLnBrk="0" hangingPunct="0">
                <a:buClr>
                  <a:schemeClr val="bg1"/>
                </a:buClr>
              </a:pPr>
              <a:r>
                <a:rPr lang="zh-CN" altLang="en-US" sz="2400" b="1" dirty="0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合格评估基本数据</a:t>
              </a:r>
              <a:endParaRPr lang="en-US" altLang="zh-CN" sz="24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80" name="AutoShape 12"/>
            <p:cNvSpPr>
              <a:spLocks noChangeArrowheads="1"/>
            </p:cNvSpPr>
            <p:nvPr/>
          </p:nvSpPr>
          <p:spPr bwMode="gray">
            <a:xfrm>
              <a:off x="5903475" y="6061971"/>
              <a:ext cx="2618921" cy="416425"/>
            </a:xfrm>
            <a:prstGeom prst="roundRect">
              <a:avLst>
                <a:gd name="adj" fmla="val 11505"/>
              </a:avLst>
            </a:prstGeom>
            <a:noFill/>
            <a:ln w="6350" algn="ctr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 sz="2100" b="1" i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81" name="Rectangle 16"/>
            <p:cNvSpPr>
              <a:spLocks noChangeArrowheads="1"/>
            </p:cNvSpPr>
            <p:nvPr/>
          </p:nvSpPr>
          <p:spPr bwMode="gray">
            <a:xfrm>
              <a:off x="5962509" y="6122613"/>
              <a:ext cx="2624710" cy="42575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lnSpc>
                  <a:spcPts val="2600"/>
                </a:lnSpc>
                <a:defRPr/>
              </a:pPr>
              <a:r>
                <a:rPr lang="en-US" altLang="zh-CN" b="1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1</a:t>
              </a:r>
              <a:r>
                <a:rPr lang="zh-CN" altLang="en-US" b="1" dirty="0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个自我补充说明</a:t>
              </a:r>
              <a:endParaRPr lang="en-US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82" name="Line 29"/>
            <p:cNvSpPr>
              <a:spLocks noChangeShapeType="1"/>
            </p:cNvSpPr>
            <p:nvPr/>
          </p:nvSpPr>
          <p:spPr bwMode="auto">
            <a:xfrm flipH="1">
              <a:off x="3339239" y="2141480"/>
              <a:ext cx="215942" cy="10854"/>
            </a:xfrm>
            <a:prstGeom prst="line">
              <a:avLst/>
            </a:prstGeom>
            <a:noFill/>
            <a:ln w="9525">
              <a:solidFill>
                <a:srgbClr val="1C1C1C"/>
              </a:solidFill>
              <a:prstDash val="sysDot"/>
              <a:round/>
              <a:headEnd type="oval" w="med" len="med"/>
              <a:tailEnd/>
            </a:ln>
            <a:effectLst/>
          </p:spPr>
          <p:txBody>
            <a:bodyPr wrap="none" anchor="ctr"/>
            <a:lstStyle/>
            <a:p>
              <a:endParaRPr lang="zh-CN" altLang="en-US" sz="2100" b="1" i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84" name="Line 29"/>
            <p:cNvSpPr>
              <a:spLocks noChangeShapeType="1"/>
            </p:cNvSpPr>
            <p:nvPr/>
          </p:nvSpPr>
          <p:spPr bwMode="auto">
            <a:xfrm flipH="1">
              <a:off x="3347483" y="5466865"/>
              <a:ext cx="360308" cy="11380"/>
            </a:xfrm>
            <a:prstGeom prst="line">
              <a:avLst/>
            </a:prstGeom>
            <a:noFill/>
            <a:ln w="9525">
              <a:solidFill>
                <a:srgbClr val="1C1C1C"/>
              </a:solidFill>
              <a:prstDash val="sysDot"/>
              <a:round/>
              <a:headEnd type="oval" w="med" len="med"/>
              <a:tailEnd/>
            </a:ln>
            <a:effectLst/>
          </p:spPr>
          <p:txBody>
            <a:bodyPr wrap="none" anchor="ctr"/>
            <a:lstStyle/>
            <a:p>
              <a:endParaRPr lang="zh-CN" altLang="en-US" sz="2100" b="1" i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91" name="标题 1"/>
          <p:cNvSpPr txBox="1">
            <a:spLocks/>
          </p:cNvSpPr>
          <p:nvPr/>
        </p:nvSpPr>
        <p:spPr bwMode="auto">
          <a:xfrm>
            <a:off x="863601" y="432753"/>
            <a:ext cx="9903884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l" eaLnBrk="1" hangingPunct="1"/>
            <a:r>
              <a:rPr lang="zh-CN" altLang="en-US" b="1" kern="0" dirty="0">
                <a:ln w="11430"/>
                <a:solidFill>
                  <a:srgbClr val="005DA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报告由两大部分组成，约</a:t>
            </a:r>
            <a:r>
              <a:rPr lang="en-US" altLang="zh-CN" b="1" kern="0" dirty="0">
                <a:ln w="11430"/>
                <a:solidFill>
                  <a:srgbClr val="005DA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2.5</a:t>
            </a:r>
            <a:r>
              <a:rPr lang="zh-CN" altLang="en-US" b="1" kern="0" dirty="0">
                <a:ln w="11430"/>
                <a:solidFill>
                  <a:srgbClr val="005DA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万字</a:t>
            </a:r>
          </a:p>
        </p:txBody>
      </p:sp>
      <p:sp>
        <p:nvSpPr>
          <p:cNvPr id="94" name="左中括号 93"/>
          <p:cNvSpPr/>
          <p:nvPr/>
        </p:nvSpPr>
        <p:spPr>
          <a:xfrm>
            <a:off x="4676893" y="1379140"/>
            <a:ext cx="249992" cy="1592844"/>
          </a:xfrm>
          <a:prstGeom prst="leftBracket">
            <a:avLst/>
          </a:prstGeom>
          <a:ln w="63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100" b="1" i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061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标题 1"/>
          <p:cNvSpPr>
            <a:spLocks noGrp="1"/>
          </p:cNvSpPr>
          <p:nvPr>
            <p:ph type="title"/>
          </p:nvPr>
        </p:nvSpPr>
        <p:spPr>
          <a:xfrm>
            <a:off x="609601" y="188913"/>
            <a:ext cx="9903884" cy="576262"/>
          </a:xfrm>
        </p:spPr>
        <p:txBody>
          <a:bodyPr/>
          <a:lstStyle/>
          <a:p>
            <a:r>
              <a:rPr lang="zh-CN" altLang="en-US" sz="4000" b="1" dirty="0">
                <a:solidFill>
                  <a:srgbClr val="70AD47"/>
                </a:solidFill>
                <a:latin typeface="微软雅黑" pitchFamily="34" charset="-122"/>
                <a:ea typeface="微软雅黑" pitchFamily="34" charset="-122"/>
              </a:rPr>
              <a:t>报告结构</a:t>
            </a:r>
            <a:r>
              <a:rPr lang="en-US" altLang="zh-CN" sz="4000" b="1" dirty="0">
                <a:solidFill>
                  <a:srgbClr val="70AD47"/>
                </a:solidFill>
                <a:latin typeface="微软雅黑" pitchFamily="34" charset="-122"/>
                <a:ea typeface="微软雅黑" pitchFamily="34" charset="-122"/>
              </a:rPr>
              <a:t>1——</a:t>
            </a:r>
            <a:r>
              <a:rPr lang="zh-CN" altLang="en-US" sz="4000" b="1" dirty="0">
                <a:solidFill>
                  <a:srgbClr val="70AD47"/>
                </a:solidFill>
                <a:latin typeface="微软雅黑" pitchFamily="34" charset="-122"/>
                <a:ea typeface="微软雅黑" pitchFamily="34" charset="-122"/>
              </a:rPr>
              <a:t>学校概要数据</a:t>
            </a:r>
          </a:p>
        </p:txBody>
      </p:sp>
      <p:sp>
        <p:nvSpPr>
          <p:cNvPr id="19" name="矩形 18"/>
          <p:cNvSpPr/>
          <p:nvPr/>
        </p:nvSpPr>
        <p:spPr>
          <a:xfrm>
            <a:off x="241300" y="248041"/>
            <a:ext cx="323850" cy="3238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0" y="6741"/>
            <a:ext cx="252413" cy="2524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云形标注 22"/>
          <p:cNvSpPr/>
          <p:nvPr/>
        </p:nvSpPr>
        <p:spPr bwMode="auto">
          <a:xfrm>
            <a:off x="9138723" y="3443479"/>
            <a:ext cx="2482850" cy="1223963"/>
          </a:xfrm>
          <a:prstGeom prst="cloudCallout">
            <a:avLst>
              <a:gd name="adj1" fmla="val -48385"/>
              <a:gd name="adj2" fmla="val -112514"/>
            </a:avLst>
          </a:prstGeom>
          <a:solidFill>
            <a:srgbClr val="D1D1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兜住底线，不能低于标准；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>
              <a:defRPr/>
            </a:pPr>
            <a:r>
              <a:rPr lang="zh-CN" altLang="en-US" b="1" dirty="0">
                <a:solidFill>
                  <a:srgbClr val="FF0000"/>
                </a:solidFill>
              </a:rPr>
              <a:t>多年数据横向比较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73215" y="914942"/>
            <a:ext cx="7847636" cy="530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圆角矩形 12"/>
          <p:cNvSpPr>
            <a:spLocks noChangeArrowheads="1"/>
          </p:cNvSpPr>
          <p:nvPr/>
        </p:nvSpPr>
        <p:spPr bwMode="ltGray">
          <a:xfrm>
            <a:off x="7303625" y="1421139"/>
            <a:ext cx="1759352" cy="4725018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FF4928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05608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ext Box 18"/>
          <p:cNvSpPr>
            <a:spLocks noChangeArrowheads="1"/>
          </p:cNvSpPr>
          <p:nvPr/>
        </p:nvSpPr>
        <p:spPr bwMode="auto">
          <a:xfrm>
            <a:off x="0" y="61913"/>
            <a:ext cx="9906000" cy="723275"/>
          </a:xfrm>
          <a:prstGeom prst="rect">
            <a:avLst/>
          </a:prstGeom>
          <a:noFill/>
          <a:ln w="9525">
            <a:noFill/>
            <a:bevel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4100" i="0">
              <a:solidFill>
                <a:srgbClr val="0033CC"/>
              </a:solidFill>
              <a:ea typeface="微软雅黑" pitchFamily="34" charset="-122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528817" y="5925920"/>
            <a:ext cx="10945216" cy="605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lnSpc>
                <a:spcPts val="4000"/>
              </a:lnSpc>
              <a:buFont typeface="Arial" pitchFamily="34" charset="0"/>
              <a:buNone/>
              <a:defRPr/>
            </a:pPr>
            <a:r>
              <a:rPr lang="en-US" altLang="zh-CN" sz="2600" b="1" spc="-200" dirty="0">
                <a:ln w="11430"/>
                <a:solidFill>
                  <a:srgbClr val="70AD47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6</a:t>
            </a:r>
            <a:r>
              <a:rPr lang="zh-CN" altLang="en-US" sz="2600" b="1" spc="-200" dirty="0">
                <a:ln w="11430"/>
                <a:solidFill>
                  <a:srgbClr val="70AD47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项目、</a:t>
            </a:r>
            <a:r>
              <a:rPr lang="en-US" altLang="zh-CN" sz="2600" b="1" spc="-200" dirty="0">
                <a:ln w="11430"/>
                <a:solidFill>
                  <a:srgbClr val="70AD47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24</a:t>
            </a:r>
            <a:r>
              <a:rPr lang="zh-CN" altLang="en-US" sz="2600" b="1" spc="-200" dirty="0">
                <a:ln w="11430"/>
                <a:solidFill>
                  <a:srgbClr val="70AD47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要素，</a:t>
            </a:r>
            <a:r>
              <a:rPr lang="zh-CN" altLang="en-US" sz="2600" b="1" i="0" spc="-200" dirty="0">
                <a:ln w="11430"/>
                <a:solidFill>
                  <a:srgbClr val="005DA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教学基本状态数据平台 </a:t>
            </a:r>
            <a:r>
              <a:rPr lang="en-US" altLang="zh-CN" sz="2600" b="1" i="0" spc="-200" dirty="0">
                <a:ln w="11430"/>
                <a:solidFill>
                  <a:srgbClr val="005DA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 </a:t>
            </a:r>
            <a:r>
              <a:rPr lang="zh-CN" altLang="en-US" sz="2600" b="1" spc="-200" dirty="0">
                <a:ln w="11430"/>
                <a:solidFill>
                  <a:srgbClr val="005DA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数据支撑度</a:t>
            </a:r>
            <a:r>
              <a:rPr lang="en-US" altLang="zh-CN" sz="4800" b="1" i="0" spc="-200" dirty="0">
                <a:ln w="11430"/>
                <a:solidFill>
                  <a:srgbClr val="70AD47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75%</a:t>
            </a:r>
            <a:endParaRPr lang="en-US" altLang="zh-CN" sz="4800" b="1" i="0" spc="-200" dirty="0">
              <a:ln w="11430"/>
              <a:solidFill>
                <a:srgbClr val="70AD47"/>
              </a:solidFill>
              <a:latin typeface="Times New Roman" panose="02020603050405020304" pitchFamily="18" charset="0"/>
              <a:ea typeface="仿宋" pitchFamily="49" charset="-122"/>
              <a:cs typeface="Times New Roman" panose="02020603050405020304" pitchFamily="18" charset="0"/>
            </a:endParaRPr>
          </a:p>
        </p:txBody>
      </p:sp>
      <p:sp>
        <p:nvSpPr>
          <p:cNvPr id="35" name="AutoShape 12"/>
          <p:cNvSpPr>
            <a:spLocks noChangeArrowheads="1"/>
          </p:cNvSpPr>
          <p:nvPr/>
        </p:nvSpPr>
        <p:spPr bwMode="gray">
          <a:xfrm flipH="1">
            <a:off x="396238" y="1492898"/>
            <a:ext cx="3532876" cy="1223268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</p:spPr>
        <p:txBody>
          <a:bodyPr wrap="none" anchor="ctr"/>
          <a:lstStyle/>
          <a:p>
            <a:endParaRPr lang="zh-CN" altLang="en-US">
              <a:solidFill>
                <a:srgbClr val="005DAF"/>
              </a:solidFill>
            </a:endParaRPr>
          </a:p>
        </p:txBody>
      </p:sp>
      <p:sp>
        <p:nvSpPr>
          <p:cNvPr id="36" name="Text Box 14"/>
          <p:cNvSpPr txBox="1">
            <a:spLocks noChangeArrowheads="1"/>
          </p:cNvSpPr>
          <p:nvPr/>
        </p:nvSpPr>
        <p:spPr bwMode="gray">
          <a:xfrm flipH="1">
            <a:off x="528818" y="1567367"/>
            <a:ext cx="3650137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b="1" u="sng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1.1  </a:t>
            </a:r>
            <a:r>
              <a:rPr lang="zh-CN" altLang="en-US" b="1" u="sng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办学定位</a:t>
            </a:r>
            <a:endParaRPr lang="en-US" altLang="zh-CN" b="1" u="sng" dirty="0">
              <a:solidFill>
                <a:srgbClr val="C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b="1" u="sng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1.2  </a:t>
            </a:r>
            <a:r>
              <a:rPr lang="zh-CN" altLang="en-US" b="1" u="sng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培养目标</a:t>
            </a:r>
            <a:endParaRPr lang="en-US" altLang="zh-CN" b="1" u="sng" dirty="0">
              <a:solidFill>
                <a:srgbClr val="C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1.3  </a:t>
            </a:r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人才培养中心地位</a:t>
            </a:r>
            <a:endParaRPr lang="en-US" altLang="zh-CN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41" name="AutoShape 21"/>
          <p:cNvSpPr>
            <a:spLocks noChangeArrowheads="1"/>
          </p:cNvSpPr>
          <p:nvPr/>
        </p:nvSpPr>
        <p:spPr bwMode="white">
          <a:xfrm flipH="1">
            <a:off x="3622815" y="1568265"/>
            <a:ext cx="686999" cy="381000"/>
          </a:xfrm>
          <a:prstGeom prst="rightArrow">
            <a:avLst>
              <a:gd name="adj1" fmla="val 50000"/>
              <a:gd name="adj2" fmla="val 49333"/>
            </a:avLst>
          </a:pr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" name="AutoShape 11"/>
          <p:cNvSpPr>
            <a:spLocks noChangeArrowheads="1"/>
          </p:cNvSpPr>
          <p:nvPr/>
        </p:nvSpPr>
        <p:spPr bwMode="ltGray">
          <a:xfrm flipH="1">
            <a:off x="3962757" y="1419674"/>
            <a:ext cx="1999356" cy="540000"/>
          </a:xfrm>
          <a:prstGeom prst="can">
            <a:avLst>
              <a:gd name="adj" fmla="val 29908"/>
            </a:avLst>
          </a:pr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7" name="Text Box 13"/>
          <p:cNvSpPr txBox="1">
            <a:spLocks noChangeArrowheads="1"/>
          </p:cNvSpPr>
          <p:nvPr/>
        </p:nvSpPr>
        <p:spPr bwMode="black">
          <a:xfrm flipH="1">
            <a:off x="3878296" y="1578926"/>
            <a:ext cx="210445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rgbClr val="0033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定位与目标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AutoShape 12"/>
          <p:cNvSpPr>
            <a:spLocks noChangeArrowheads="1"/>
          </p:cNvSpPr>
          <p:nvPr/>
        </p:nvSpPr>
        <p:spPr bwMode="gray">
          <a:xfrm flipH="1">
            <a:off x="396239" y="2801050"/>
            <a:ext cx="3532876" cy="1223268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rgbClr val="F0AA7B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</p:spPr>
        <p:txBody>
          <a:bodyPr wrap="none" anchor="ctr"/>
          <a:lstStyle/>
          <a:p>
            <a:endParaRPr lang="zh-CN" altLang="en-US">
              <a:solidFill>
                <a:srgbClr val="005DAF"/>
              </a:solidFill>
            </a:endParaRPr>
          </a:p>
        </p:txBody>
      </p:sp>
      <p:sp>
        <p:nvSpPr>
          <p:cNvPr id="63" name="Text Box 14"/>
          <p:cNvSpPr txBox="1">
            <a:spLocks noChangeArrowheads="1"/>
          </p:cNvSpPr>
          <p:nvPr/>
        </p:nvSpPr>
        <p:spPr bwMode="gray">
          <a:xfrm flipH="1">
            <a:off x="513591" y="2875519"/>
            <a:ext cx="3650135" cy="1123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  <a:spcBef>
                <a:spcPct val="50000"/>
              </a:spcBef>
              <a:buFontTx/>
              <a:buChar char="•"/>
            </a:pPr>
            <a:r>
              <a:rPr lang="en-US" altLang="zh-CN" b="1" u="sng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2.1  </a:t>
            </a:r>
            <a:r>
              <a:rPr lang="zh-CN" altLang="en-US" b="1" u="sng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数量与结构</a:t>
            </a:r>
          </a:p>
          <a:p>
            <a:pPr>
              <a:lnSpc>
                <a:spcPts val="1200"/>
              </a:lnSpc>
              <a:spcBef>
                <a:spcPct val="50000"/>
              </a:spcBef>
              <a:buFontTx/>
              <a:buChar char="•"/>
            </a:pPr>
            <a:r>
              <a:rPr lang="en-US" altLang="zh-CN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2.2  </a:t>
            </a:r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教育教学水平</a:t>
            </a:r>
          </a:p>
          <a:p>
            <a:pPr>
              <a:lnSpc>
                <a:spcPts val="1200"/>
              </a:lnSpc>
              <a:spcBef>
                <a:spcPct val="50000"/>
              </a:spcBef>
              <a:buFontTx/>
              <a:buChar char="•"/>
            </a:pPr>
            <a:r>
              <a:rPr lang="en-US" altLang="zh-CN" b="1" u="sng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2.3  </a:t>
            </a:r>
            <a:r>
              <a:rPr lang="zh-CN" altLang="en-US" b="1" u="sng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教师教学投入</a:t>
            </a:r>
          </a:p>
          <a:p>
            <a:pPr>
              <a:lnSpc>
                <a:spcPts val="1200"/>
              </a:lnSpc>
              <a:spcBef>
                <a:spcPct val="50000"/>
              </a:spcBef>
              <a:buFontTx/>
              <a:buChar char="•"/>
            </a:pPr>
            <a:r>
              <a:rPr lang="en-US" altLang="zh-CN" b="1" u="sng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2.4  </a:t>
            </a:r>
            <a:r>
              <a:rPr lang="zh-CN" altLang="en-US" b="1" u="sng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教师发展与服务</a:t>
            </a:r>
          </a:p>
        </p:txBody>
      </p:sp>
      <p:sp>
        <p:nvSpPr>
          <p:cNvPr id="56" name="AutoShape 21"/>
          <p:cNvSpPr>
            <a:spLocks noChangeArrowheads="1"/>
          </p:cNvSpPr>
          <p:nvPr/>
        </p:nvSpPr>
        <p:spPr bwMode="white">
          <a:xfrm flipH="1">
            <a:off x="3622815" y="2876417"/>
            <a:ext cx="686999" cy="381000"/>
          </a:xfrm>
          <a:prstGeom prst="rightArrow">
            <a:avLst>
              <a:gd name="adj1" fmla="val 50000"/>
              <a:gd name="adj2" fmla="val 49333"/>
            </a:avLst>
          </a:pr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" name="AutoShape 11"/>
          <p:cNvSpPr>
            <a:spLocks noChangeArrowheads="1"/>
          </p:cNvSpPr>
          <p:nvPr/>
        </p:nvSpPr>
        <p:spPr bwMode="ltGray">
          <a:xfrm flipH="1">
            <a:off x="3947692" y="2716395"/>
            <a:ext cx="1999355" cy="540000"/>
          </a:xfrm>
          <a:prstGeom prst="can">
            <a:avLst>
              <a:gd name="adj" fmla="val 31598"/>
            </a:avLst>
          </a:pr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9" name="Text Box 13"/>
          <p:cNvSpPr txBox="1">
            <a:spLocks noChangeArrowheads="1"/>
          </p:cNvSpPr>
          <p:nvPr/>
        </p:nvSpPr>
        <p:spPr bwMode="black">
          <a:xfrm flipH="1">
            <a:off x="4001071" y="2875132"/>
            <a:ext cx="181423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rgbClr val="0033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教师队伍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AutoShape 12"/>
          <p:cNvSpPr>
            <a:spLocks noChangeArrowheads="1"/>
          </p:cNvSpPr>
          <p:nvPr/>
        </p:nvSpPr>
        <p:spPr bwMode="gray">
          <a:xfrm flipH="1">
            <a:off x="406877" y="4115951"/>
            <a:ext cx="3522227" cy="1534167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rgbClr val="F0AC7D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</p:spPr>
        <p:txBody>
          <a:bodyPr wrap="none" anchor="ctr"/>
          <a:lstStyle/>
          <a:p>
            <a:endParaRPr lang="zh-CN" altLang="en-US">
              <a:solidFill>
                <a:srgbClr val="005DAF"/>
              </a:solidFill>
            </a:endParaRPr>
          </a:p>
        </p:txBody>
      </p:sp>
      <p:sp>
        <p:nvSpPr>
          <p:cNvPr id="73" name="Text Box 14"/>
          <p:cNvSpPr txBox="1">
            <a:spLocks noChangeArrowheads="1"/>
          </p:cNvSpPr>
          <p:nvPr/>
        </p:nvSpPr>
        <p:spPr bwMode="gray">
          <a:xfrm flipH="1">
            <a:off x="498319" y="4203536"/>
            <a:ext cx="3650140" cy="1415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  <a:spcBef>
                <a:spcPct val="50000"/>
              </a:spcBef>
              <a:buFontTx/>
              <a:buChar char="•"/>
            </a:pPr>
            <a:r>
              <a:rPr lang="en-US" altLang="zh-CN" b="1" u="sng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3.1  </a:t>
            </a:r>
            <a:r>
              <a:rPr lang="zh-CN" altLang="en-US" b="1" u="sng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教学经费</a:t>
            </a:r>
          </a:p>
          <a:p>
            <a:pPr>
              <a:lnSpc>
                <a:spcPts val="1200"/>
              </a:lnSpc>
              <a:spcBef>
                <a:spcPct val="50000"/>
              </a:spcBef>
              <a:buFontTx/>
              <a:buChar char="•"/>
            </a:pPr>
            <a:r>
              <a:rPr lang="en-US" altLang="zh-CN" b="1" u="sng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3.2  </a:t>
            </a:r>
            <a:r>
              <a:rPr lang="zh-CN" altLang="en-US" b="1" u="sng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教学设施</a:t>
            </a:r>
          </a:p>
          <a:p>
            <a:pPr>
              <a:lnSpc>
                <a:spcPts val="1200"/>
              </a:lnSpc>
              <a:spcBef>
                <a:spcPct val="50000"/>
              </a:spcBef>
              <a:buFontTx/>
              <a:buChar char="•"/>
            </a:pPr>
            <a:r>
              <a:rPr lang="en-US" altLang="zh-CN" b="1" u="sng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3.3  </a:t>
            </a:r>
            <a:r>
              <a:rPr lang="zh-CN" altLang="en-US" b="1" u="sng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专业设置与</a:t>
            </a:r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培养方案</a:t>
            </a:r>
          </a:p>
          <a:p>
            <a:pPr>
              <a:lnSpc>
                <a:spcPts val="1200"/>
              </a:lnSpc>
              <a:spcBef>
                <a:spcPct val="50000"/>
              </a:spcBef>
              <a:buFontTx/>
              <a:buChar char="•"/>
            </a:pPr>
            <a:r>
              <a:rPr lang="en-US" altLang="zh-CN" b="1" u="sng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3.4  </a:t>
            </a:r>
            <a:r>
              <a:rPr lang="zh-CN" altLang="en-US" b="1" u="sng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课程资源</a:t>
            </a:r>
          </a:p>
          <a:p>
            <a:pPr>
              <a:lnSpc>
                <a:spcPts val="1200"/>
              </a:lnSpc>
              <a:spcBef>
                <a:spcPct val="50000"/>
              </a:spcBef>
              <a:buFontTx/>
              <a:buChar char="•"/>
            </a:pPr>
            <a:r>
              <a:rPr lang="en-US" altLang="zh-CN" b="1" u="sng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3.5  </a:t>
            </a:r>
            <a:r>
              <a:rPr lang="zh-CN" altLang="en-US" b="1" u="sng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社会资源</a:t>
            </a:r>
          </a:p>
        </p:txBody>
      </p:sp>
      <p:sp>
        <p:nvSpPr>
          <p:cNvPr id="66" name="AutoShape 21"/>
          <p:cNvSpPr>
            <a:spLocks noChangeArrowheads="1"/>
          </p:cNvSpPr>
          <p:nvPr/>
        </p:nvSpPr>
        <p:spPr bwMode="white">
          <a:xfrm flipH="1">
            <a:off x="3622815" y="4282758"/>
            <a:ext cx="686999" cy="381000"/>
          </a:xfrm>
          <a:prstGeom prst="rightArrow">
            <a:avLst>
              <a:gd name="adj1" fmla="val 50000"/>
              <a:gd name="adj2" fmla="val 49333"/>
            </a:avLst>
          </a:pr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" name="AutoShape 11"/>
          <p:cNvSpPr>
            <a:spLocks noChangeArrowheads="1"/>
          </p:cNvSpPr>
          <p:nvPr/>
        </p:nvSpPr>
        <p:spPr bwMode="ltGray">
          <a:xfrm flipH="1">
            <a:off x="3962757" y="4134169"/>
            <a:ext cx="1999355" cy="540000"/>
          </a:xfrm>
          <a:prstGeom prst="can">
            <a:avLst>
              <a:gd name="adj" fmla="val 33287"/>
            </a:avLst>
          </a:pr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9" name="Text Box 13"/>
          <p:cNvSpPr txBox="1">
            <a:spLocks noChangeArrowheads="1"/>
          </p:cNvSpPr>
          <p:nvPr/>
        </p:nvSpPr>
        <p:spPr bwMode="black">
          <a:xfrm flipH="1">
            <a:off x="4016310" y="4304333"/>
            <a:ext cx="181423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rgbClr val="0033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教学资源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AutoShape 12"/>
          <p:cNvSpPr>
            <a:spLocks noChangeArrowheads="1"/>
          </p:cNvSpPr>
          <p:nvPr/>
        </p:nvSpPr>
        <p:spPr bwMode="gray">
          <a:xfrm>
            <a:off x="8742573" y="1465829"/>
            <a:ext cx="3175108" cy="1223268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rgbClr val="F0A674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</p:spPr>
        <p:txBody>
          <a:bodyPr wrap="none" anchor="ctr"/>
          <a:lstStyle/>
          <a:p>
            <a:endParaRPr lang="zh-CN" altLang="en-US" sz="1600"/>
          </a:p>
        </p:txBody>
      </p:sp>
      <p:sp>
        <p:nvSpPr>
          <p:cNvPr id="83" name="Text Box 14"/>
          <p:cNvSpPr txBox="1">
            <a:spLocks noChangeArrowheads="1"/>
          </p:cNvSpPr>
          <p:nvPr/>
        </p:nvSpPr>
        <p:spPr bwMode="gray">
          <a:xfrm>
            <a:off x="9033984" y="1540299"/>
            <a:ext cx="2975136" cy="1123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  <a:spcBef>
                <a:spcPct val="50000"/>
              </a:spcBef>
              <a:buFontTx/>
              <a:buChar char="•"/>
            </a:pPr>
            <a:r>
              <a:rPr lang="en-US" altLang="zh-CN" b="1" u="sng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4.1  </a:t>
            </a:r>
            <a:r>
              <a:rPr lang="zh-CN" altLang="en-US" b="1" u="sng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教学改革</a:t>
            </a:r>
          </a:p>
          <a:p>
            <a:pPr>
              <a:lnSpc>
                <a:spcPts val="1200"/>
              </a:lnSpc>
              <a:spcBef>
                <a:spcPct val="50000"/>
              </a:spcBef>
              <a:buFontTx/>
              <a:buChar char="•"/>
            </a:pPr>
            <a:r>
              <a:rPr lang="en-US" altLang="zh-CN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4.2  </a:t>
            </a:r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课堂教学</a:t>
            </a:r>
          </a:p>
          <a:p>
            <a:pPr>
              <a:lnSpc>
                <a:spcPts val="1200"/>
              </a:lnSpc>
              <a:spcBef>
                <a:spcPct val="50000"/>
              </a:spcBef>
              <a:buFontTx/>
              <a:buChar char="•"/>
            </a:pPr>
            <a:r>
              <a:rPr lang="en-US" altLang="zh-CN" b="1" u="sng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4.3  </a:t>
            </a:r>
            <a:r>
              <a:rPr lang="zh-CN" altLang="en-US" b="1" u="sng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实践教学</a:t>
            </a:r>
          </a:p>
          <a:p>
            <a:pPr>
              <a:lnSpc>
                <a:spcPts val="1200"/>
              </a:lnSpc>
              <a:spcBef>
                <a:spcPct val="50000"/>
              </a:spcBef>
              <a:buFontTx/>
              <a:buChar char="•"/>
            </a:pPr>
            <a:r>
              <a:rPr lang="en-US" altLang="zh-CN" b="1" u="sng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4.4  </a:t>
            </a:r>
            <a:r>
              <a:rPr lang="zh-CN" altLang="en-US" b="1" u="sng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第二课堂</a:t>
            </a:r>
          </a:p>
        </p:txBody>
      </p:sp>
      <p:sp>
        <p:nvSpPr>
          <p:cNvPr id="76" name="AutoShape 21"/>
          <p:cNvSpPr>
            <a:spLocks noChangeArrowheads="1"/>
          </p:cNvSpPr>
          <p:nvPr/>
        </p:nvSpPr>
        <p:spPr bwMode="white">
          <a:xfrm>
            <a:off x="8348449" y="1541196"/>
            <a:ext cx="711200" cy="381000"/>
          </a:xfrm>
          <a:prstGeom prst="rightArrow">
            <a:avLst>
              <a:gd name="adj1" fmla="val 50000"/>
              <a:gd name="adj2" fmla="val 49333"/>
            </a:avLst>
          </a:pr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" name="AutoShape 11"/>
          <p:cNvSpPr>
            <a:spLocks noChangeArrowheads="1"/>
          </p:cNvSpPr>
          <p:nvPr/>
        </p:nvSpPr>
        <p:spPr bwMode="ltGray">
          <a:xfrm>
            <a:off x="6488242" y="1392631"/>
            <a:ext cx="2219492" cy="540000"/>
          </a:xfrm>
          <a:prstGeom prst="can">
            <a:avLst>
              <a:gd name="adj" fmla="val 33287"/>
            </a:avLst>
          </a:prstGeom>
          <a:solidFill>
            <a:schemeClr val="accent1"/>
          </a:solidFill>
          <a:ln>
            <a:noFill/>
          </a:ln>
          <a:effectLst/>
        </p:spPr>
        <p:txBody>
          <a:bodyPr wrap="none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endParaRPr lang="zh-CN" altLang="en-US"/>
          </a:p>
        </p:txBody>
      </p:sp>
      <p:sp>
        <p:nvSpPr>
          <p:cNvPr id="79" name="Text Box 13"/>
          <p:cNvSpPr txBox="1">
            <a:spLocks noChangeArrowheads="1"/>
          </p:cNvSpPr>
          <p:nvPr/>
        </p:nvSpPr>
        <p:spPr bwMode="black">
          <a:xfrm>
            <a:off x="6531105" y="1567358"/>
            <a:ext cx="2013992" cy="369337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rgbClr val="0033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培养过程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AutoShape 12"/>
          <p:cNvSpPr>
            <a:spLocks noChangeArrowheads="1"/>
          </p:cNvSpPr>
          <p:nvPr/>
        </p:nvSpPr>
        <p:spPr bwMode="gray">
          <a:xfrm>
            <a:off x="8742573" y="2858252"/>
            <a:ext cx="3175108" cy="1223268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rgbClr val="F0A775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</p:spPr>
        <p:txBody>
          <a:bodyPr wrap="none" anchor="ctr"/>
          <a:lstStyle/>
          <a:p>
            <a:endParaRPr lang="zh-CN" altLang="en-US" sz="1600"/>
          </a:p>
        </p:txBody>
      </p:sp>
      <p:sp>
        <p:nvSpPr>
          <p:cNvPr id="93" name="Text Box 14"/>
          <p:cNvSpPr txBox="1">
            <a:spLocks noChangeArrowheads="1"/>
          </p:cNvSpPr>
          <p:nvPr/>
        </p:nvSpPr>
        <p:spPr bwMode="gray">
          <a:xfrm>
            <a:off x="8992832" y="2955581"/>
            <a:ext cx="2959168" cy="1123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  <a:spcBef>
                <a:spcPct val="50000"/>
              </a:spcBef>
              <a:buFontTx/>
              <a:buChar char="•"/>
            </a:pPr>
            <a:r>
              <a:rPr lang="en-US" altLang="zh-CN" b="1" u="sng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5.1  </a:t>
            </a:r>
            <a:r>
              <a:rPr lang="zh-CN" altLang="en-US" b="1" u="sng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招生及生源情况</a:t>
            </a:r>
          </a:p>
          <a:p>
            <a:pPr>
              <a:lnSpc>
                <a:spcPts val="1200"/>
              </a:lnSpc>
              <a:spcBef>
                <a:spcPct val="50000"/>
              </a:spcBef>
              <a:buFontTx/>
              <a:buChar char="•"/>
            </a:pPr>
            <a:r>
              <a:rPr lang="en-US" altLang="zh-CN" b="1" u="sng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5.2  </a:t>
            </a:r>
            <a:r>
              <a:rPr lang="zh-CN" altLang="en-US" b="1" u="sng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学生指导与服务</a:t>
            </a:r>
          </a:p>
          <a:p>
            <a:pPr>
              <a:lnSpc>
                <a:spcPts val="1200"/>
              </a:lnSpc>
              <a:spcBef>
                <a:spcPct val="50000"/>
              </a:spcBef>
              <a:buFontTx/>
              <a:buChar char="•"/>
            </a:pPr>
            <a:r>
              <a:rPr lang="en-US" altLang="zh-CN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5.3  </a:t>
            </a:r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学风与学习效果</a:t>
            </a:r>
          </a:p>
          <a:p>
            <a:pPr>
              <a:lnSpc>
                <a:spcPts val="1200"/>
              </a:lnSpc>
              <a:spcBef>
                <a:spcPct val="50000"/>
              </a:spcBef>
              <a:buFontTx/>
              <a:buChar char="•"/>
            </a:pPr>
            <a:r>
              <a:rPr lang="en-US" altLang="zh-CN" b="1" u="sng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5.4  </a:t>
            </a:r>
            <a:r>
              <a:rPr lang="zh-CN" altLang="en-US" b="1" u="sng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就业与发展</a:t>
            </a:r>
          </a:p>
        </p:txBody>
      </p:sp>
      <p:sp>
        <p:nvSpPr>
          <p:cNvPr id="86" name="AutoShape 21"/>
          <p:cNvSpPr>
            <a:spLocks noChangeArrowheads="1"/>
          </p:cNvSpPr>
          <p:nvPr/>
        </p:nvSpPr>
        <p:spPr bwMode="white">
          <a:xfrm>
            <a:off x="8348449" y="2933619"/>
            <a:ext cx="711200" cy="381000"/>
          </a:xfrm>
          <a:prstGeom prst="rightArrow">
            <a:avLst>
              <a:gd name="adj1" fmla="val 50000"/>
              <a:gd name="adj2" fmla="val 49333"/>
            </a:avLst>
          </a:pr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1" name="AutoShape 11"/>
          <p:cNvSpPr>
            <a:spLocks noChangeArrowheads="1"/>
          </p:cNvSpPr>
          <p:nvPr/>
        </p:nvSpPr>
        <p:spPr bwMode="ltGray">
          <a:xfrm>
            <a:off x="6488241" y="2785028"/>
            <a:ext cx="2219491" cy="540000"/>
          </a:xfrm>
          <a:prstGeom prst="can">
            <a:avLst>
              <a:gd name="adj" fmla="val 26530"/>
            </a:avLst>
          </a:pr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9" name="Text Box 13"/>
          <p:cNvSpPr txBox="1">
            <a:spLocks noChangeArrowheads="1"/>
          </p:cNvSpPr>
          <p:nvPr/>
        </p:nvSpPr>
        <p:spPr bwMode="black">
          <a:xfrm>
            <a:off x="6531104" y="2955194"/>
            <a:ext cx="2013991" cy="36933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5.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学生发展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" name="AutoShape 12"/>
          <p:cNvSpPr>
            <a:spLocks noChangeArrowheads="1"/>
          </p:cNvSpPr>
          <p:nvPr/>
        </p:nvSpPr>
        <p:spPr bwMode="gray">
          <a:xfrm>
            <a:off x="8742573" y="4226597"/>
            <a:ext cx="3091679" cy="1223268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rgbClr val="F0A979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</p:spPr>
        <p:txBody>
          <a:bodyPr wrap="none" anchor="ctr"/>
          <a:lstStyle/>
          <a:p>
            <a:endParaRPr lang="zh-CN" altLang="en-US" sz="1600"/>
          </a:p>
        </p:txBody>
      </p:sp>
      <p:sp>
        <p:nvSpPr>
          <p:cNvPr id="103" name="Text Box 14"/>
          <p:cNvSpPr txBox="1">
            <a:spLocks noChangeArrowheads="1"/>
          </p:cNvSpPr>
          <p:nvPr/>
        </p:nvSpPr>
        <p:spPr bwMode="gray">
          <a:xfrm>
            <a:off x="8988659" y="4312496"/>
            <a:ext cx="3020461" cy="1123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  <a:spcBef>
                <a:spcPct val="50000"/>
              </a:spcBef>
              <a:buFontTx/>
              <a:buChar char="•"/>
            </a:pPr>
            <a:r>
              <a:rPr lang="en-US" altLang="zh-CN" b="1" u="sng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6.1  </a:t>
            </a:r>
            <a:r>
              <a:rPr lang="zh-CN" altLang="en-US" b="1" u="sng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教学质量保障体系</a:t>
            </a:r>
          </a:p>
          <a:p>
            <a:pPr>
              <a:lnSpc>
                <a:spcPts val="1200"/>
              </a:lnSpc>
              <a:spcBef>
                <a:spcPct val="50000"/>
              </a:spcBef>
              <a:buFontTx/>
              <a:buChar char="•"/>
            </a:pPr>
            <a:r>
              <a:rPr lang="en-US" altLang="zh-CN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6.2  </a:t>
            </a:r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质量监控</a:t>
            </a:r>
          </a:p>
          <a:p>
            <a:pPr>
              <a:lnSpc>
                <a:spcPts val="1200"/>
              </a:lnSpc>
              <a:spcBef>
                <a:spcPct val="50000"/>
              </a:spcBef>
              <a:buFontTx/>
              <a:buChar char="•"/>
            </a:pPr>
            <a:r>
              <a:rPr lang="en-US" altLang="zh-CN" b="1" u="sng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6.3  </a:t>
            </a:r>
            <a:r>
              <a:rPr lang="zh-CN" altLang="en-US" b="1" u="sng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质量信息及利用</a:t>
            </a:r>
          </a:p>
          <a:p>
            <a:pPr>
              <a:lnSpc>
                <a:spcPts val="1200"/>
              </a:lnSpc>
              <a:spcBef>
                <a:spcPct val="50000"/>
              </a:spcBef>
              <a:buFontTx/>
              <a:buChar char="•"/>
            </a:pPr>
            <a:r>
              <a:rPr lang="en-US" altLang="zh-CN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6.4  </a:t>
            </a:r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质量改进</a:t>
            </a:r>
          </a:p>
        </p:txBody>
      </p:sp>
      <p:sp>
        <p:nvSpPr>
          <p:cNvPr id="96" name="AutoShape 21"/>
          <p:cNvSpPr>
            <a:spLocks noChangeArrowheads="1"/>
          </p:cNvSpPr>
          <p:nvPr/>
        </p:nvSpPr>
        <p:spPr bwMode="white">
          <a:xfrm>
            <a:off x="8348449" y="4301964"/>
            <a:ext cx="711200" cy="381000"/>
          </a:xfrm>
          <a:prstGeom prst="rightArrow">
            <a:avLst>
              <a:gd name="adj1" fmla="val 50000"/>
              <a:gd name="adj2" fmla="val 49333"/>
            </a:avLst>
          </a:pr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1" name="AutoShape 11"/>
          <p:cNvSpPr>
            <a:spLocks noChangeArrowheads="1"/>
          </p:cNvSpPr>
          <p:nvPr/>
        </p:nvSpPr>
        <p:spPr bwMode="ltGray">
          <a:xfrm>
            <a:off x="6488241" y="4141943"/>
            <a:ext cx="2219491" cy="540000"/>
          </a:xfrm>
          <a:prstGeom prst="can">
            <a:avLst>
              <a:gd name="adj" fmla="val 23151"/>
            </a:avLst>
          </a:pr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9" name="Text Box 13"/>
          <p:cNvSpPr txBox="1">
            <a:spLocks noChangeArrowheads="1"/>
          </p:cNvSpPr>
          <p:nvPr/>
        </p:nvSpPr>
        <p:spPr bwMode="black">
          <a:xfrm>
            <a:off x="6500625" y="4300679"/>
            <a:ext cx="2013991" cy="36933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质量保障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9" name="Oval 10"/>
          <p:cNvSpPr>
            <a:spLocks noChangeArrowheads="1"/>
          </p:cNvSpPr>
          <p:nvPr/>
        </p:nvSpPr>
        <p:spPr bwMode="ltGray">
          <a:xfrm>
            <a:off x="4794794" y="5317277"/>
            <a:ext cx="2855687" cy="254387"/>
          </a:xfrm>
          <a:prstGeom prst="ellipse">
            <a:avLst/>
          </a:prstGeom>
          <a:gradFill rotWithShape="1">
            <a:gsLst>
              <a:gs pos="0">
                <a:srgbClr val="C1CF9D"/>
              </a:gs>
              <a:gs pos="50000">
                <a:srgbClr val="C1CF9D">
                  <a:gamma/>
                  <a:tint val="42353"/>
                  <a:invGamma/>
                </a:srgbClr>
              </a:gs>
              <a:gs pos="100000">
                <a:srgbClr val="C1CF9D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0" name="AutoShape 11"/>
          <p:cNvSpPr>
            <a:spLocks noChangeArrowheads="1"/>
          </p:cNvSpPr>
          <p:nvPr/>
        </p:nvSpPr>
        <p:spPr bwMode="ltGray">
          <a:xfrm>
            <a:off x="4577677" y="4840125"/>
            <a:ext cx="3289920" cy="713970"/>
          </a:xfrm>
          <a:prstGeom prst="can">
            <a:avLst>
              <a:gd name="adj" fmla="val 23151"/>
            </a:avLst>
          </a:prstGeom>
          <a:solidFill>
            <a:srgbClr val="70AD47"/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8" name="Text Box 13"/>
          <p:cNvSpPr txBox="1">
            <a:spLocks noChangeArrowheads="1"/>
          </p:cNvSpPr>
          <p:nvPr/>
        </p:nvSpPr>
        <p:spPr bwMode="black">
          <a:xfrm>
            <a:off x="5021099" y="5046548"/>
            <a:ext cx="254202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rgbClr val="0033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000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自选特色项目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6248400" y="1351530"/>
            <a:ext cx="0" cy="3565707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>
            <a:off x="241300" y="248041"/>
            <a:ext cx="323850" cy="3238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0" y="6741"/>
            <a:ext cx="252413" cy="2524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3" name="标题 1"/>
          <p:cNvSpPr txBox="1">
            <a:spLocks/>
          </p:cNvSpPr>
          <p:nvPr/>
        </p:nvSpPr>
        <p:spPr>
          <a:xfrm>
            <a:off x="609601" y="188913"/>
            <a:ext cx="9903884" cy="57626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r>
              <a:rPr lang="zh-CN" altLang="en-US" sz="4000" b="1" dirty="0">
                <a:solidFill>
                  <a:srgbClr val="70AD47"/>
                </a:solidFill>
              </a:rPr>
              <a:t>报告结构</a:t>
            </a:r>
            <a:r>
              <a:rPr lang="en-US" altLang="zh-CN" sz="4000" b="1" dirty="0">
                <a:solidFill>
                  <a:srgbClr val="70AD47"/>
                </a:solidFill>
              </a:rPr>
              <a:t>2——</a:t>
            </a:r>
            <a:r>
              <a:rPr lang="zh-CN" altLang="en-US" sz="4000" b="1" dirty="0">
                <a:solidFill>
                  <a:srgbClr val="70AD47"/>
                </a:solidFill>
              </a:rPr>
              <a:t>合格评估基本数据</a:t>
            </a:r>
          </a:p>
        </p:txBody>
      </p:sp>
    </p:spTree>
    <p:extLst>
      <p:ext uri="{BB962C8B-B14F-4D97-AF65-F5344CB8AC3E}">
        <p14:creationId xmlns:p14="http://schemas.microsoft.com/office/powerpoint/2010/main" val="4034403483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 bwMode="auto">
          <a:xfrm>
            <a:off x="550532" y="1079457"/>
            <a:ext cx="5699798" cy="461665"/>
          </a:xfrm>
          <a:prstGeom prst="rect">
            <a:avLst/>
          </a:prstGeom>
          <a:solidFill>
            <a:srgbClr val="0175BE"/>
          </a:solidFill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zh-CN" altLang="en-US" sz="2400" b="1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指标体系</a:t>
            </a:r>
          </a:p>
        </p:txBody>
      </p:sp>
      <p:grpSp>
        <p:nvGrpSpPr>
          <p:cNvPr id="2" name="组合 20"/>
          <p:cNvGrpSpPr/>
          <p:nvPr/>
        </p:nvGrpSpPr>
        <p:grpSpPr>
          <a:xfrm>
            <a:off x="5564909" y="1044732"/>
            <a:ext cx="6426464" cy="5110597"/>
            <a:chOff x="4173682" y="1241140"/>
            <a:chExt cx="4819848" cy="4671406"/>
          </a:xfrm>
        </p:grpSpPr>
        <p:grpSp>
          <p:nvGrpSpPr>
            <p:cNvPr id="3" name="组合 17"/>
            <p:cNvGrpSpPr/>
            <p:nvPr/>
          </p:nvGrpSpPr>
          <p:grpSpPr>
            <a:xfrm>
              <a:off x="4173682" y="1725462"/>
              <a:ext cx="4819848" cy="4187084"/>
              <a:chOff x="4466020" y="782033"/>
              <a:chExt cx="4819848" cy="4187084"/>
            </a:xfrm>
          </p:grpSpPr>
          <p:sp>
            <p:nvSpPr>
              <p:cNvPr id="13" name="文本框 12"/>
              <p:cNvSpPr txBox="1"/>
              <p:nvPr/>
            </p:nvSpPr>
            <p:spPr bwMode="auto">
              <a:xfrm>
                <a:off x="5077194" y="782033"/>
                <a:ext cx="4208674" cy="418708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0" rIns="0" rtlCol="0">
                <a:spAutoFit/>
              </a:bodyPr>
              <a:lstStyle/>
              <a:p>
                <a:pPr lvl="0" indent="304800" algn="just">
                  <a:lnSpc>
                    <a:spcPts val="3500"/>
                  </a:lnSpc>
                </a:pPr>
                <a:r>
                  <a:rPr lang="en-US" altLang="zh-CN" sz="2000" b="1" dirty="0">
                    <a:solidFill>
                      <a:srgbClr val="C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2.</a:t>
                </a:r>
                <a:r>
                  <a:rPr lang="zh-CN" altLang="en-US" sz="2000" b="1" dirty="0">
                    <a:solidFill>
                      <a:srgbClr val="C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教师队伍</a:t>
                </a:r>
                <a:r>
                  <a:rPr lang="zh-CN" altLang="en-US" sz="20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	</a:t>
                </a:r>
                <a:endParaRPr lang="en-US" altLang="zh-CN" sz="20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lvl="0" indent="304800" algn="just">
                  <a:lnSpc>
                    <a:spcPts val="3500"/>
                  </a:lnSpc>
                </a:pPr>
                <a:r>
                  <a:rPr lang="en-US" altLang="zh-CN" b="1" dirty="0">
                    <a:solidFill>
                      <a:prstClr val="black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2.1</a:t>
                </a:r>
                <a:r>
                  <a:rPr lang="zh-CN" altLang="en-US" b="1" dirty="0">
                    <a:solidFill>
                      <a:prstClr val="black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数量与结构</a:t>
                </a:r>
                <a:endParaRPr lang="en-US" altLang="zh-CN" b="1" dirty="0">
                  <a:solidFill>
                    <a:prstClr val="black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lvl="0" indent="304800" algn="just">
                  <a:lnSpc>
                    <a:spcPts val="3500"/>
                  </a:lnSpc>
                </a:pPr>
                <a:r>
                  <a:rPr lang="en-US" altLang="zh-CN" b="1" dirty="0">
                    <a:solidFill>
                      <a:prstClr val="black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  2.1.1</a:t>
                </a:r>
                <a:r>
                  <a:rPr lang="zh-CN" altLang="en-US" b="1" dirty="0">
                    <a:solidFill>
                      <a:prstClr val="black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学校专任教师数量、生师比及主讲教              师情况</a:t>
                </a:r>
                <a:endParaRPr lang="en-US" altLang="zh-CN" b="1" dirty="0">
                  <a:solidFill>
                    <a:prstClr val="black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lvl="0" indent="304800" algn="just">
                  <a:lnSpc>
                    <a:spcPts val="3500"/>
                  </a:lnSpc>
                </a:pPr>
                <a:r>
                  <a:rPr lang="en-US" altLang="zh-CN" b="1" dirty="0">
                    <a:solidFill>
                      <a:prstClr val="black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  2.1.2</a:t>
                </a:r>
                <a:r>
                  <a:rPr lang="zh-CN" altLang="en-US" b="1" dirty="0">
                    <a:solidFill>
                      <a:prstClr val="black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教师队伍职称、学位、年龄分布	</a:t>
                </a:r>
                <a:endParaRPr lang="en-US" altLang="zh-CN" b="1" dirty="0">
                  <a:solidFill>
                    <a:prstClr val="black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lvl="0" indent="304800" algn="just">
                  <a:lnSpc>
                    <a:spcPts val="3500"/>
                  </a:lnSpc>
                </a:pPr>
                <a:r>
                  <a:rPr lang="en-US" altLang="zh-CN" b="1" dirty="0">
                    <a:solidFill>
                      <a:prstClr val="black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  2.1.3</a:t>
                </a:r>
                <a:r>
                  <a:rPr lang="zh-CN" altLang="en-US" b="1" dirty="0">
                    <a:solidFill>
                      <a:prstClr val="black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各教学单位教师数、本科生数</a:t>
                </a:r>
                <a:endParaRPr lang="en-US" altLang="zh-CN" b="1" dirty="0">
                  <a:solidFill>
                    <a:prstClr val="black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lvl="0" indent="304800">
                  <a:lnSpc>
                    <a:spcPts val="3500"/>
                  </a:lnSpc>
                </a:pPr>
                <a:r>
                  <a:rPr lang="en-US" altLang="zh-CN" b="1" dirty="0">
                    <a:solidFill>
                      <a:prstClr val="black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  2.1.4</a:t>
                </a:r>
                <a:r>
                  <a:rPr lang="zh-CN" altLang="en-US" b="1" dirty="0">
                    <a:solidFill>
                      <a:srgbClr val="FF0000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各专业专任教师数及职称、学位、年龄分布</a:t>
                </a:r>
                <a:endParaRPr lang="en-US" altLang="zh-CN" b="1" dirty="0">
                  <a:solidFill>
                    <a:srgbClr val="FF0000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lvl="0" indent="304800">
                  <a:lnSpc>
                    <a:spcPts val="3500"/>
                  </a:lnSpc>
                </a:pPr>
                <a:r>
                  <a:rPr lang="zh-CN" altLang="en-US" b="1" dirty="0">
                    <a:solidFill>
                      <a:prstClr val="black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  </a:t>
                </a:r>
                <a:r>
                  <a:rPr lang="en-US" altLang="zh-CN" b="1" dirty="0">
                    <a:solidFill>
                      <a:prstClr val="black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2.1.5</a:t>
                </a:r>
                <a:r>
                  <a:rPr lang="zh-CN" altLang="en-US" b="1" dirty="0">
                    <a:solidFill>
                      <a:prstClr val="black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各专业授课教师数及职称、学位、年龄分布</a:t>
                </a:r>
                <a:endParaRPr lang="en-US" altLang="zh-CN" b="1" dirty="0">
                  <a:solidFill>
                    <a:prstClr val="black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lvl="0" indent="304800">
                  <a:lnSpc>
                    <a:spcPts val="3500"/>
                  </a:lnSpc>
                </a:pPr>
                <a:r>
                  <a:rPr lang="en-US" altLang="zh-CN" b="1" dirty="0">
                    <a:solidFill>
                      <a:prstClr val="black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2.2 </a:t>
                </a:r>
                <a:r>
                  <a:rPr lang="zh-CN" altLang="en-US" b="1" dirty="0">
                    <a:solidFill>
                      <a:prstClr val="black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教育教学水平</a:t>
                </a:r>
                <a:endParaRPr lang="en-US" altLang="zh-CN" b="1" dirty="0">
                  <a:solidFill>
                    <a:prstClr val="black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lvl="0" indent="304800">
                  <a:lnSpc>
                    <a:spcPts val="3500"/>
                  </a:lnSpc>
                </a:pPr>
                <a:r>
                  <a:rPr lang="en-US" altLang="zh-CN" b="1" dirty="0">
                    <a:solidFill>
                      <a:prstClr val="black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2.3</a:t>
                </a:r>
                <a:r>
                  <a:rPr lang="zh-CN" altLang="en-US" b="1" dirty="0">
                    <a:solidFill>
                      <a:prstClr val="black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教师培养培训（</a:t>
                </a:r>
                <a:r>
                  <a:rPr lang="zh-CN" altLang="en-US" b="1" dirty="0">
                    <a:solidFill>
                      <a:srgbClr val="FF0000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教师培训进修交流情况</a:t>
                </a:r>
                <a:r>
                  <a:rPr lang="zh-CN" altLang="en-US" b="1" dirty="0">
                    <a:solidFill>
                      <a:prstClr val="black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）</a:t>
                </a:r>
              </a:p>
            </p:txBody>
          </p:sp>
          <p:sp>
            <p:nvSpPr>
              <p:cNvPr id="19" name="右箭头 18"/>
              <p:cNvSpPr/>
              <p:nvPr/>
            </p:nvSpPr>
            <p:spPr bwMode="auto">
              <a:xfrm>
                <a:off x="4466020" y="2686631"/>
                <a:ext cx="996641" cy="580846"/>
              </a:xfrm>
              <a:prstGeom prst="rightArrow">
                <a:avLst>
                  <a:gd name="adj1" fmla="val 57844"/>
                  <a:gd name="adj2" fmla="val 50000"/>
                </a:avLst>
              </a:prstGeom>
              <a:solidFill>
                <a:srgbClr val="D0EAF7"/>
              </a:solidFill>
              <a:ln w="19050" algn="ctr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zh-CN" altLang="en-US" sz="1600" dirty="0"/>
              </a:p>
            </p:txBody>
          </p:sp>
        </p:grpSp>
        <p:sp>
          <p:nvSpPr>
            <p:cNvPr id="22" name="文本框 21"/>
            <p:cNvSpPr txBox="1"/>
            <p:nvPr/>
          </p:nvSpPr>
          <p:spPr bwMode="auto">
            <a:xfrm>
              <a:off x="4776174" y="1241140"/>
              <a:ext cx="4199992" cy="421991"/>
            </a:xfrm>
            <a:prstGeom prst="rect">
              <a:avLst/>
            </a:prstGeom>
            <a:solidFill>
              <a:srgbClr val="70AD47"/>
            </a:solidFill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 algn="ctr" eaLnBrk="0" hangingPunct="0"/>
              <a:r>
                <a:rPr lang="zh-CN" altLang="en-US" sz="2400" b="1" dirty="0">
                  <a:solidFill>
                    <a:schemeClr val="bg1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分析报告</a:t>
              </a:r>
            </a:p>
          </p:txBody>
        </p:sp>
      </p:grpSp>
      <p:graphicFrame>
        <p:nvGraphicFramePr>
          <p:cNvPr id="16" name="表格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1576396"/>
              </p:ext>
            </p:extLst>
          </p:nvPr>
        </p:nvGraphicFramePr>
        <p:xfrm>
          <a:off x="550531" y="1632032"/>
          <a:ext cx="5653499" cy="4896089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11784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556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193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4445">
                <a:tc>
                  <a:txBody>
                    <a:bodyPr/>
                    <a:lstStyle/>
                    <a:p>
                      <a:pPr algn="ctr" rtl="0" fontAlgn="ctr">
                        <a:lnSpc>
                          <a:spcPts val="2000"/>
                        </a:lnSpc>
                      </a:pPr>
                      <a:r>
                        <a:rPr lang="zh-CN" alt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一级指标</a:t>
                      </a:r>
                    </a:p>
                  </a:txBody>
                  <a:tcPr marL="12700" marR="12700" marT="9525" marB="0" anchor="ctr"/>
                </a:tc>
                <a:tc>
                  <a:txBody>
                    <a:bodyPr/>
                    <a:lstStyle/>
                    <a:p>
                      <a:pPr algn="ctr" rtl="0" fontAlgn="ctr">
                        <a:lnSpc>
                          <a:spcPts val="2000"/>
                        </a:lnSpc>
                      </a:pPr>
                      <a:r>
                        <a:rPr lang="zh-CN" alt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二级指标</a:t>
                      </a:r>
                    </a:p>
                  </a:txBody>
                  <a:tcPr marL="12700" marR="12700" marT="9525" marB="0" anchor="ctr"/>
                </a:tc>
                <a:tc>
                  <a:txBody>
                    <a:bodyPr/>
                    <a:lstStyle/>
                    <a:p>
                      <a:pPr algn="ctr" rtl="0" fontAlgn="ctr">
                        <a:lnSpc>
                          <a:spcPts val="2000"/>
                        </a:lnSpc>
                      </a:pPr>
                      <a:r>
                        <a:rPr lang="zh-CN" altLang="en-US" sz="1800" b="1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观测点</a:t>
                      </a:r>
                      <a:endParaRPr lang="zh-CN" alt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700" marR="12700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6539">
                <a:tc rowSpan="5">
                  <a:txBody>
                    <a:bodyPr/>
                    <a:lstStyle/>
                    <a:p>
                      <a:pPr algn="ctr" rtl="0" fontAlgn="ctr">
                        <a:lnSpc>
                          <a:spcPts val="2000"/>
                        </a:lnSpc>
                      </a:pPr>
                      <a:r>
                        <a:rPr lang="en-US" altLang="zh-CN" sz="1800" b="1" u="none" strike="noStrike" dirty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2.</a:t>
                      </a:r>
                      <a:r>
                        <a:rPr lang="zh-CN" altLang="en-US" sz="1800" b="1" u="none" strike="noStrike" dirty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教师队伍</a:t>
                      </a:r>
                      <a:endParaRPr lang="zh-CN" altLang="en-US" sz="1800" b="1" i="0" u="none" strike="noStrike" dirty="0">
                        <a:solidFill>
                          <a:srgbClr val="333F50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12700" marR="12700" marT="9525" marB="0" anchor="ctr"/>
                </a:tc>
                <a:tc rowSpan="2">
                  <a:txBody>
                    <a:bodyPr/>
                    <a:lstStyle/>
                    <a:p>
                      <a:pPr algn="ctr" rtl="0" fontAlgn="ctr">
                        <a:lnSpc>
                          <a:spcPts val="2000"/>
                        </a:lnSpc>
                      </a:pPr>
                      <a:r>
                        <a:rPr lang="en-US" altLang="zh-CN" sz="1800" b="1" u="none" strike="noStrike" dirty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2.1 </a:t>
                      </a:r>
                      <a:r>
                        <a:rPr lang="zh-CN" altLang="en-US" sz="1800" b="1" u="none" strike="noStrike" dirty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数量与结构</a:t>
                      </a:r>
                      <a:endParaRPr lang="zh-CN" altLang="en-US" sz="1800" b="1" i="0" u="none" strike="noStrike" dirty="0">
                        <a:solidFill>
                          <a:srgbClr val="333F50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12700" marR="12700" marT="9525" marB="0" anchor="ctr"/>
                </a:tc>
                <a:tc>
                  <a:txBody>
                    <a:bodyPr/>
                    <a:lstStyle/>
                    <a:p>
                      <a:pPr algn="ctr" rtl="0" fontAlgn="ctr">
                        <a:lnSpc>
                          <a:spcPts val="2200"/>
                        </a:lnSpc>
                      </a:pPr>
                      <a:r>
                        <a:rPr lang="en-US" altLang="zh-CN" sz="1600" b="1" u="none" strike="noStrike" dirty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(1)</a:t>
                      </a:r>
                      <a:r>
                        <a:rPr lang="zh-CN" altLang="en-US" sz="1600" b="1" u="none" strike="noStrike" dirty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生师比</a:t>
                      </a:r>
                      <a:endParaRPr lang="zh-CN" altLang="en-US" sz="1600" b="1" i="0" u="none" strike="noStrike" dirty="0">
                        <a:solidFill>
                          <a:srgbClr val="333F50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12700" marR="12700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635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>
                        <a:lnSpc>
                          <a:spcPts val="2200"/>
                        </a:lnSpc>
                      </a:pPr>
                      <a:r>
                        <a:rPr lang="en-US" altLang="zh-CN" sz="1600" b="1" u="none" strike="noStrike" dirty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(2)</a:t>
                      </a:r>
                      <a:r>
                        <a:rPr lang="zh-CN" altLang="en-US" sz="1600" b="1" u="none" strike="noStrike" dirty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队伍结构</a:t>
                      </a:r>
                      <a:endParaRPr lang="zh-CN" altLang="en-US" sz="1600" b="1" i="0" u="none" strike="noStrike" dirty="0">
                        <a:solidFill>
                          <a:srgbClr val="333F50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12700" marR="12700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635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>
                        <a:lnSpc>
                          <a:spcPts val="2000"/>
                        </a:lnSpc>
                      </a:pPr>
                      <a:r>
                        <a:rPr lang="en-US" altLang="zh-CN" sz="1800" b="1" u="none" strike="noStrike" dirty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2.2</a:t>
                      </a:r>
                      <a:r>
                        <a:rPr lang="zh-CN" altLang="en-US" sz="1800" b="1" u="none" strike="noStrike" dirty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教育教学水平</a:t>
                      </a:r>
                      <a:endParaRPr lang="zh-CN" altLang="en-US" sz="1800" b="1" i="0" u="none" strike="noStrike" dirty="0">
                        <a:solidFill>
                          <a:srgbClr val="333F50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12700" marR="12700" marT="9525" marB="0" anchor="ctr"/>
                </a:tc>
                <a:tc>
                  <a:txBody>
                    <a:bodyPr/>
                    <a:lstStyle/>
                    <a:p>
                      <a:pPr algn="ctr" rtl="0" fontAlgn="ctr">
                        <a:lnSpc>
                          <a:spcPts val="2200"/>
                        </a:lnSpc>
                      </a:pPr>
                      <a:r>
                        <a:rPr lang="en-US" altLang="zh-CN" sz="1600" b="1" u="none" strike="noStrike" dirty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(1)</a:t>
                      </a:r>
                      <a:r>
                        <a:rPr lang="zh-CN" altLang="en-US" sz="1600" b="1" u="none" strike="noStrike" dirty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师德水平</a:t>
                      </a:r>
                      <a:endParaRPr lang="zh-CN" altLang="en-US" sz="1600" b="1" i="0" u="none" strike="noStrike" dirty="0">
                        <a:solidFill>
                          <a:srgbClr val="333F50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12700" marR="12700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635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>
                        <a:lnSpc>
                          <a:spcPts val="2200"/>
                        </a:lnSpc>
                      </a:pPr>
                      <a:r>
                        <a:rPr lang="en-US" altLang="zh-CN" sz="1600" b="1" u="none" strike="noStrike" dirty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(2)</a:t>
                      </a:r>
                      <a:r>
                        <a:rPr lang="zh-CN" altLang="en-US" sz="1600" b="1" u="none" strike="noStrike" dirty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教学水平</a:t>
                      </a:r>
                      <a:endParaRPr lang="zh-CN" altLang="en-US" sz="1600" b="1" i="0" u="none" strike="noStrike" dirty="0">
                        <a:solidFill>
                          <a:srgbClr val="333F50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12700" marR="12700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9603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>
                        <a:lnSpc>
                          <a:spcPts val="2000"/>
                        </a:lnSpc>
                      </a:pPr>
                      <a:r>
                        <a:rPr lang="en-US" altLang="zh-CN" sz="1800" b="1" u="none" strike="noStrike" dirty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2.3</a:t>
                      </a:r>
                      <a:r>
                        <a:rPr lang="zh-CN" altLang="en-US" sz="1800" b="1" u="none" strike="noStrike" dirty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培养培训</a:t>
                      </a:r>
                      <a:endParaRPr lang="zh-CN" altLang="en-US" sz="1800" b="1" i="0" u="none" strike="noStrike" dirty="0">
                        <a:solidFill>
                          <a:srgbClr val="333F50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12700" marR="12700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ts val="2200"/>
                        </a:lnSpc>
                      </a:pPr>
                      <a:r>
                        <a:rPr lang="zh-CN" alt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培养培训</a:t>
                      </a:r>
                    </a:p>
                  </a:txBody>
                  <a:tcPr marL="12700" marR="12700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609601" y="188913"/>
            <a:ext cx="9903884" cy="576262"/>
          </a:xfrm>
        </p:spPr>
        <p:txBody>
          <a:bodyPr/>
          <a:lstStyle/>
          <a:p>
            <a:r>
              <a:rPr lang="zh-CN" altLang="en-US" sz="4000" b="1" dirty="0">
                <a:solidFill>
                  <a:srgbClr val="70AD47"/>
                </a:solidFill>
                <a:latin typeface="微软雅黑" pitchFamily="34" charset="-122"/>
                <a:ea typeface="微软雅黑" pitchFamily="34" charset="-122"/>
              </a:rPr>
              <a:t>报告结构</a:t>
            </a:r>
            <a:r>
              <a:rPr lang="en-US" altLang="zh-CN" sz="4000" b="1" dirty="0">
                <a:solidFill>
                  <a:srgbClr val="70AD47"/>
                </a:solidFill>
                <a:latin typeface="微软雅黑" pitchFamily="34" charset="-122"/>
                <a:ea typeface="微软雅黑" pitchFamily="34" charset="-122"/>
              </a:rPr>
              <a:t>2——</a:t>
            </a:r>
            <a:r>
              <a:rPr lang="zh-CN" altLang="en-US" sz="4000" b="1" dirty="0">
                <a:solidFill>
                  <a:srgbClr val="70AD47"/>
                </a:solidFill>
                <a:latin typeface="微软雅黑" pitchFamily="34" charset="-122"/>
                <a:ea typeface="微软雅黑" pitchFamily="34" charset="-122"/>
              </a:rPr>
              <a:t>合格评估基本数据</a:t>
            </a:r>
          </a:p>
        </p:txBody>
      </p:sp>
      <p:sp>
        <p:nvSpPr>
          <p:cNvPr id="11" name="矩形 10"/>
          <p:cNvSpPr/>
          <p:nvPr/>
        </p:nvSpPr>
        <p:spPr>
          <a:xfrm>
            <a:off x="241300" y="248041"/>
            <a:ext cx="323850" cy="3238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6741"/>
            <a:ext cx="252413" cy="2524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377736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40333" y="854561"/>
            <a:ext cx="9431930" cy="738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52352" rIns="91440" bIns="152352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334963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CN" sz="2800" b="1" dirty="0">
                <a:latin typeface="Times New Roman" panose="02020603050405020304" pitchFamily="18" charset="0"/>
                <a:ea typeface="华文楷体" panose="02010600040101010101" pitchFamily="2" charset="-122"/>
                <a:cs typeface="Times New Roman" panose="02020603050405020304" pitchFamily="18" charset="0"/>
              </a:rPr>
              <a:t>           1.</a:t>
            </a:r>
            <a:r>
              <a:rPr lang="zh-CN" altLang="en-US" sz="2800" b="1" dirty="0"/>
              <a:t>学校专任教师数量、生师比及主讲教师情况</a:t>
            </a:r>
            <a:endParaRPr kumimoji="1" lang="zh-CN" altLang="en-US" sz="2800" b="1" dirty="0">
              <a:latin typeface="华文楷体" panose="02010600040101010101" pitchFamily="2" charset="-122"/>
              <a:ea typeface="华文楷体" panose="02010600040101010101" pitchFamily="2" charset="-122"/>
              <a:cs typeface="黑体" panose="02010609060101010101" pitchFamily="49" charset="-122"/>
            </a:endParaRPr>
          </a:p>
        </p:txBody>
      </p:sp>
      <p:sp>
        <p:nvSpPr>
          <p:cNvPr id="6" name="标题 4"/>
          <p:cNvSpPr txBox="1">
            <a:spLocks/>
          </p:cNvSpPr>
          <p:nvPr/>
        </p:nvSpPr>
        <p:spPr>
          <a:xfrm>
            <a:off x="527381" y="115888"/>
            <a:ext cx="10512491" cy="576262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r>
              <a:rPr lang="zh-CN" altLang="en-US" sz="3600" b="1" kern="0" dirty="0">
                <a:ln w="11430"/>
                <a:solidFill>
                  <a:srgbClr val="005DA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     章节示例</a:t>
            </a:r>
            <a:r>
              <a:rPr lang="en-US" altLang="zh-CN" sz="3600" b="1" kern="0" dirty="0">
                <a:ln w="11430"/>
                <a:solidFill>
                  <a:srgbClr val="005DA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——</a:t>
            </a:r>
            <a:r>
              <a:rPr lang="zh-CN" altLang="en-US" sz="3600" b="1" kern="0" dirty="0">
                <a:ln w="11430"/>
                <a:solidFill>
                  <a:srgbClr val="005DA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教师队伍</a:t>
            </a:r>
          </a:p>
          <a:p>
            <a:pPr algn="ctr" eaLnBrk="0" hangingPunct="0">
              <a:defRPr/>
            </a:pPr>
            <a:endParaRPr kumimoji="1" lang="zh-CN" altLang="en-US" sz="2800" b="1" dirty="0">
              <a:latin typeface="华文楷体" panose="02010600040101010101" pitchFamily="2" charset="-122"/>
              <a:ea typeface="华文楷体" panose="02010600040101010101" pitchFamily="2" charset="-122"/>
              <a:cs typeface="黑体" panose="02010609060101010101" pitchFamily="49" charset="-122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0614584"/>
              </p:ext>
            </p:extLst>
          </p:nvPr>
        </p:nvGraphicFramePr>
        <p:xfrm>
          <a:off x="1048545" y="1755171"/>
          <a:ext cx="10306220" cy="48655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654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620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443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343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29841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项目</a:t>
                      </a:r>
                      <a:endParaRPr lang="zh-CN" sz="1800" b="1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800" b="1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数量</a:t>
                      </a:r>
                      <a:endParaRPr lang="zh-CN" sz="1800" b="1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800" b="1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基本要求</a:t>
                      </a:r>
                      <a:endParaRPr lang="zh-CN" sz="1800" b="1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9504"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600" kern="100" dirty="0">
                          <a:effectLst/>
                          <a:latin typeface="Times New Roman"/>
                          <a:ea typeface="宋体"/>
                        </a:rPr>
                        <a:t>专任教师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effectLst/>
                          <a:latin typeface="Times New Roman"/>
                          <a:ea typeface="宋体"/>
                        </a:rPr>
                        <a:t>总计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+mn-cs"/>
                        </a:rPr>
                        <a:t>447</a:t>
                      </a:r>
                      <a:endParaRPr lang="zh-CN" sz="1600" b="1" kern="1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  <a:latin typeface="Times New Roman"/>
                          <a:ea typeface="宋体"/>
                        </a:rPr>
                        <a:t>/</a:t>
                      </a:r>
                      <a:endParaRPr lang="zh-CN" sz="1600" b="1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192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effectLst/>
                          <a:latin typeface="Times New Roman"/>
                          <a:ea typeface="宋体"/>
                        </a:rPr>
                        <a:t>其中</a:t>
                      </a:r>
                      <a:r>
                        <a:rPr lang="zh-CN" altLang="en-US" sz="1600" b="1" kern="100" dirty="0">
                          <a:effectLst/>
                          <a:latin typeface="Times New Roman"/>
                          <a:ea typeface="宋体"/>
                        </a:rPr>
                        <a:t>：</a:t>
                      </a:r>
                      <a:r>
                        <a:rPr lang="zh-CN" sz="1600" b="1" kern="100" dirty="0">
                          <a:effectLst/>
                          <a:latin typeface="Times New Roman"/>
                          <a:ea typeface="宋体"/>
                        </a:rPr>
                        <a:t>具有硕士学位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+mn-cs"/>
                        </a:rPr>
                        <a:t>233</a:t>
                      </a:r>
                      <a:endParaRPr lang="zh-CN" sz="1600" b="1" kern="1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1" kern="100" dirty="0">
                          <a:effectLst/>
                          <a:latin typeface="Times New Roman"/>
                          <a:ea typeface="宋体"/>
                        </a:rPr>
                        <a:t>/</a:t>
                      </a:r>
                      <a:endParaRPr lang="zh-CN" sz="1600" b="1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492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01320" algn="l">
                        <a:spcAft>
                          <a:spcPts val="0"/>
                        </a:spcAft>
                      </a:pPr>
                      <a:r>
                        <a:rPr lang="en-US" altLang="zh-CN" sz="1600" b="1" kern="100" dirty="0">
                          <a:effectLst/>
                          <a:latin typeface="Times New Roman"/>
                          <a:ea typeface="宋体"/>
                        </a:rPr>
                        <a:t>  </a:t>
                      </a:r>
                      <a:r>
                        <a:rPr lang="en-US" altLang="zh-CN" sz="1600" b="1" kern="100" baseline="0" dirty="0">
                          <a:effectLst/>
                          <a:latin typeface="Times New Roman"/>
                          <a:ea typeface="宋体"/>
                        </a:rPr>
                        <a:t>   </a:t>
                      </a:r>
                      <a:r>
                        <a:rPr lang="zh-CN" sz="1600" b="1" kern="100" dirty="0">
                          <a:effectLst/>
                          <a:latin typeface="Times New Roman"/>
                          <a:ea typeface="宋体"/>
                        </a:rPr>
                        <a:t>具有博士学位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+mn-cs"/>
                        </a:rPr>
                        <a:t>9</a:t>
                      </a:r>
                      <a:endParaRPr lang="zh-CN" sz="1600" b="1" kern="1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1" kern="100" dirty="0">
                          <a:effectLst/>
                          <a:latin typeface="Times New Roman"/>
                          <a:ea typeface="宋体"/>
                        </a:rPr>
                        <a:t>/</a:t>
                      </a:r>
                      <a:endParaRPr lang="zh-CN" sz="1600" b="1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492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01320" algn="l">
                        <a:spcAft>
                          <a:spcPts val="0"/>
                        </a:spcAft>
                      </a:pPr>
                      <a:r>
                        <a:rPr lang="en-US" altLang="zh-CN" sz="1600" b="1" kern="100" dirty="0">
                          <a:effectLst/>
                          <a:latin typeface="Times New Roman"/>
                          <a:ea typeface="宋体"/>
                        </a:rPr>
                        <a:t>     </a:t>
                      </a:r>
                      <a:r>
                        <a:rPr lang="zh-CN" sz="1600" b="1" kern="100" dirty="0">
                          <a:effectLst/>
                          <a:latin typeface="Times New Roman"/>
                          <a:ea typeface="宋体"/>
                        </a:rPr>
                        <a:t>双师型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+mn-cs"/>
                        </a:rPr>
                        <a:t>51</a:t>
                      </a:r>
                      <a:endParaRPr lang="zh-CN" sz="1600" b="1" kern="1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1" kern="100" dirty="0">
                          <a:effectLst/>
                          <a:latin typeface="Times New Roman"/>
                          <a:ea typeface="宋体"/>
                        </a:rPr>
                        <a:t>/</a:t>
                      </a:r>
                      <a:endParaRPr lang="zh-CN" sz="1600" b="1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492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40132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1600" b="1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+mn-cs"/>
                        </a:rPr>
                        <a:t>     具有硕博学位比例</a:t>
                      </a:r>
                      <a:endParaRPr lang="zh-CN" altLang="zh-CN" sz="1600" b="1" kern="1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+mn-cs"/>
                        </a:rPr>
                        <a:t>54.14</a:t>
                      </a:r>
                      <a:endParaRPr lang="zh-CN" sz="1600" b="1" kern="1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  <a:latin typeface="Times New Roman"/>
                          <a:ea typeface="宋体"/>
                        </a:rPr>
                        <a:t>50</a:t>
                      </a:r>
                      <a:endParaRPr lang="zh-CN" sz="1600" b="1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49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600" kern="100" dirty="0">
                          <a:effectLst/>
                          <a:latin typeface="Times New Roman"/>
                          <a:ea typeface="宋体"/>
                        </a:rPr>
                        <a:t>外聘教师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b="1" kern="100">
                          <a:effectLst/>
                          <a:latin typeface="Times New Roman"/>
                          <a:ea typeface="宋体"/>
                        </a:rPr>
                        <a:t>总计</a:t>
                      </a:r>
                      <a:endParaRPr lang="zh-CN" sz="16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+mn-cs"/>
                        </a:rPr>
                        <a:t>52</a:t>
                      </a:r>
                      <a:endParaRPr lang="zh-CN" sz="1600" b="1" kern="1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  <a:latin typeface="Times New Roman"/>
                          <a:ea typeface="宋体"/>
                        </a:rPr>
                        <a:t>/</a:t>
                      </a:r>
                      <a:endParaRPr lang="zh-CN" sz="1600" b="1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4920"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altLang="en-US" sz="1600" kern="100" dirty="0">
                          <a:effectLst/>
                          <a:latin typeface="Times New Roman"/>
                          <a:ea typeface="宋体"/>
                        </a:rPr>
                        <a:t>                                    生师比</a:t>
                      </a:r>
                      <a:r>
                        <a:rPr lang="en-US" sz="1600" b="1" kern="100" dirty="0">
                          <a:effectLst/>
                          <a:latin typeface="Times New Roman"/>
                          <a:ea typeface="宋体"/>
                        </a:rPr>
                        <a:t>      </a:t>
                      </a:r>
                      <a:endParaRPr lang="zh-CN" sz="1600" b="1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600" b="1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+mn-cs"/>
                        </a:rPr>
                        <a:t>23.61</a:t>
                      </a:r>
                      <a:endParaRPr lang="zh-CN" sz="1600" b="1" kern="1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1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+mn-cs"/>
                        </a:rPr>
                        <a:t>22</a:t>
                      </a:r>
                      <a:endParaRPr lang="zh-CN" altLang="en-US" sz="1600" b="1" kern="1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4920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600" b="1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主讲本科课程教师</a:t>
                      </a:r>
                      <a:r>
                        <a:rPr lang="zh-CN" sz="1600" b="1" kern="100" dirty="0">
                          <a:effectLst/>
                          <a:latin typeface="Times New Roman"/>
                          <a:ea typeface="宋体"/>
                        </a:rPr>
                        <a:t>数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altLang="en-US" sz="1600" b="1" kern="100" dirty="0">
                          <a:effectLst/>
                          <a:latin typeface="Times New Roman"/>
                          <a:ea typeface="宋体"/>
                        </a:rPr>
                        <a:t>总计</a:t>
                      </a:r>
                      <a:endParaRPr lang="zh-CN" sz="1600" b="1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+mn-cs"/>
                        </a:rPr>
                        <a:t>491</a:t>
                      </a:r>
                      <a:endParaRPr lang="zh-CN" sz="1600" b="1" kern="1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/</a:t>
                      </a:r>
                      <a:endParaRPr lang="zh-CN" altLang="en-US" dirty="0"/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4920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600" b="1" kern="100" dirty="0">
                          <a:effectLst/>
                          <a:latin typeface="Times New Roman"/>
                          <a:ea typeface="宋体"/>
                        </a:rPr>
                        <a:t>其中：符合岗位资格人数</a:t>
                      </a:r>
                      <a:endParaRPr lang="zh-CN" sz="1600" b="1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+mn-cs"/>
                        </a:rPr>
                        <a:t>480</a:t>
                      </a:r>
                      <a:endParaRPr lang="zh-CN" sz="1600" b="1" kern="1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/</a:t>
                      </a:r>
                      <a:endParaRPr lang="zh-CN" altLang="en-US" dirty="0"/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4920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600" b="1" kern="100" dirty="0">
                          <a:effectLst/>
                          <a:latin typeface="Times New Roman"/>
                          <a:ea typeface="宋体"/>
                        </a:rPr>
                        <a:t>符合岗位资格人数比例</a:t>
                      </a:r>
                      <a:endParaRPr lang="zh-CN" sz="1600" b="1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+mn-cs"/>
                        </a:rPr>
                        <a:t>97.76</a:t>
                      </a:r>
                      <a:endParaRPr lang="zh-CN" sz="1600" b="1" kern="1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+mn-cs"/>
                        </a:rPr>
                        <a:t>90%</a:t>
                      </a:r>
                      <a:endParaRPr lang="zh-CN" altLang="en-US" sz="1600" b="1" kern="1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64920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600" kern="100" dirty="0">
                          <a:effectLst/>
                          <a:latin typeface="Times New Roman"/>
                          <a:ea typeface="宋体"/>
                        </a:rPr>
                        <a:t>师资总数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600" b="1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宋体"/>
                          <a:cs typeface="+mn-cs"/>
                        </a:rPr>
                        <a:t>462</a:t>
                      </a:r>
                      <a:endParaRPr lang="zh-CN" sz="1600" b="1" kern="1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宋体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/</a:t>
                      </a:r>
                      <a:endParaRPr lang="zh-CN" altLang="en-US" dirty="0"/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10" name="矩形 9"/>
          <p:cNvSpPr/>
          <p:nvPr/>
        </p:nvSpPr>
        <p:spPr>
          <a:xfrm>
            <a:off x="241300" y="248041"/>
            <a:ext cx="323850" cy="3238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6741"/>
            <a:ext cx="252413" cy="2524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云形标注 7"/>
          <p:cNvSpPr/>
          <p:nvPr/>
        </p:nvSpPr>
        <p:spPr bwMode="auto">
          <a:xfrm>
            <a:off x="8999827" y="5634037"/>
            <a:ext cx="2482850" cy="1223963"/>
          </a:xfrm>
          <a:prstGeom prst="cloudCallout">
            <a:avLst>
              <a:gd name="adj1" fmla="val -48385"/>
              <a:gd name="adj2" fmla="val -11251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b="1" dirty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10000"/>
                  </a:schemeClr>
                </a:solidFill>
              </a:rPr>
              <a:t>师资配备超出标准</a:t>
            </a:r>
          </a:p>
        </p:txBody>
      </p:sp>
    </p:spTree>
    <p:extLst>
      <p:ext uri="{BB962C8B-B14F-4D97-AF65-F5344CB8AC3E}">
        <p14:creationId xmlns:p14="http://schemas.microsoft.com/office/powerpoint/2010/main" val="813647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3283960"/>
              </p:ext>
            </p:extLst>
          </p:nvPr>
        </p:nvGraphicFramePr>
        <p:xfrm>
          <a:off x="380999" y="1479549"/>
          <a:ext cx="11575648" cy="53951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4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184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60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63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924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1353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2852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7937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3908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1770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96463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964637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36720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zh-CN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序号</a:t>
                      </a:r>
                      <a:endParaRPr 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4" marR="4764" marT="4764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zh-CN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单位</a:t>
                      </a:r>
                      <a:endParaRPr 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4" marR="4764" marT="4764" marB="0" anchor="ctr"/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zh-CN" sz="18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专任教师</a:t>
                      </a:r>
                      <a:endParaRPr lang="zh-C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4" marR="4764" marT="4764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zh-CN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外聘</a:t>
                      </a:r>
                      <a:endParaRPr lang="en-US" altLang="zh-CN" sz="1800" b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zh-CN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教师数</a:t>
                      </a:r>
                      <a:endParaRPr 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4" marR="4764" marT="4764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zh-CN" sz="18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本科生数</a:t>
                      </a:r>
                      <a:endParaRPr lang="zh-C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4" marR="4764" marT="4764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zh-CN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本科生与专任教师之比</a:t>
                      </a:r>
                      <a:endParaRPr 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4" marR="4764" marT="4764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720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CN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总数</a:t>
                      </a:r>
                      <a:endParaRPr 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4" marR="4764" marT="4764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CN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具有高级职称教师</a:t>
                      </a:r>
                      <a:endParaRPr 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4" marR="4764" marT="4764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35岁以下青年教师</a:t>
                      </a:r>
                      <a:endParaRPr 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4" marR="4764" marT="4764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CN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近五年新增教师</a:t>
                      </a:r>
                      <a:endParaRPr 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4" marR="4764" marT="4764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720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8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数量</a:t>
                      </a:r>
                      <a:endParaRPr lang="zh-C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4" marR="4764" marT="47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8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比例（%)</a:t>
                      </a:r>
                      <a:endParaRPr lang="zh-C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4" marR="4764" marT="47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8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数量</a:t>
                      </a:r>
                      <a:endParaRPr lang="zh-C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4" marR="4764" marT="47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8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比例（%)</a:t>
                      </a:r>
                      <a:endParaRPr lang="zh-C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4" marR="4764" marT="47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数量</a:t>
                      </a:r>
                      <a:endParaRPr 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4" marR="4764" marT="47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比例（%)</a:t>
                      </a:r>
                      <a:endParaRPr 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4" marR="4764" marT="4764" marB="0"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52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4" marR="4764" marT="4764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 dirty="0">
                          <a:latin typeface="Calibri"/>
                          <a:ea typeface="宋体"/>
                          <a:cs typeface="Times New Roman"/>
                        </a:rPr>
                        <a:t>政史系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38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15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39.47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16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42.11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3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7.89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3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708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18.63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38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4" marR="4764" marT="4764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 dirty="0">
                          <a:latin typeface="Calibri"/>
                          <a:ea typeface="宋体"/>
                          <a:cs typeface="Times New Roman"/>
                        </a:rPr>
                        <a:t>数学系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19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7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36.84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5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26.32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4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21.05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4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468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24.63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38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zh-C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4" marR="4764" marT="4764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>
                          <a:latin typeface="Calibri"/>
                          <a:ea typeface="宋体"/>
                          <a:cs typeface="Times New Roman"/>
                        </a:rPr>
                        <a:t>物理系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19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5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26.32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11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57.89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5.26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7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587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30.89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720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zh-C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4" marR="4764" marT="4764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>
                          <a:latin typeface="Calibri"/>
                          <a:ea typeface="宋体"/>
                          <a:cs typeface="Times New Roman"/>
                        </a:rPr>
                        <a:t>生物系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18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9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50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6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33.33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4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22.22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474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26.33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38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zh-C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4" marR="4764" marT="4764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>
                          <a:latin typeface="Calibri"/>
                          <a:ea typeface="宋体"/>
                          <a:cs typeface="Times New Roman"/>
                        </a:rPr>
                        <a:t>经管系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21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3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14.29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14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66.67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4.76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3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181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8.62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720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zh-C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4" marR="4764" marT="4764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>
                          <a:latin typeface="Calibri"/>
                          <a:ea typeface="宋体"/>
                          <a:cs typeface="Times New Roman"/>
                        </a:rPr>
                        <a:t>美术系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34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13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38.24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9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26.47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2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5.88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6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957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28.15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720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zh-C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4" marR="4764" marT="4764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>
                          <a:latin typeface="Calibri"/>
                          <a:ea typeface="宋体"/>
                          <a:cs typeface="Times New Roman"/>
                        </a:rPr>
                        <a:t>蒙文系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19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5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26.32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8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42.11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0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0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0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269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14.16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720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4" marR="4764" marT="4764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>
                          <a:latin typeface="Calibri"/>
                          <a:ea typeface="宋体"/>
                          <a:cs typeface="Times New Roman"/>
                        </a:rPr>
                        <a:t>计算机系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26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11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42.31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10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38.46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2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7.69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3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790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30.38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738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4" marR="4764" marT="4764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>
                          <a:latin typeface="Calibri"/>
                          <a:ea typeface="宋体"/>
                          <a:cs typeface="Times New Roman"/>
                        </a:rPr>
                        <a:t>音乐系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52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18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34.62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15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28.85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0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0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10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670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12.88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7388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  <a:endParaRPr lang="zh-CN" sz="1800" b="1" u="none" strike="noStrike" kern="1200" dirty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764" marR="4764" marT="4764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>
                          <a:latin typeface="Calibri"/>
                          <a:ea typeface="宋体"/>
                          <a:cs typeface="Times New Roman"/>
                        </a:rPr>
                        <a:t>政史系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38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15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39.47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16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42.11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3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7.89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3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708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18.63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36868" name="Rectangle 20"/>
          <p:cNvSpPr>
            <a:spLocks noChangeArrowheads="1"/>
          </p:cNvSpPr>
          <p:nvPr/>
        </p:nvSpPr>
        <p:spPr bwMode="gray">
          <a:xfrm>
            <a:off x="7749872" y="840046"/>
            <a:ext cx="2511728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800" i="0" dirty="0">
                <a:solidFill>
                  <a:srgbClr val="2D18C6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生师比：</a:t>
            </a:r>
            <a:r>
              <a:rPr lang="en-US" altLang="zh-CN" sz="2800" i="0" dirty="0">
                <a:solidFill>
                  <a:srgbClr val="2D18C6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23.61</a:t>
            </a: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43339" y="840046"/>
            <a:ext cx="8160907" cy="738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52352" rIns="91440" bIns="15235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349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CN" sz="2800" b="1" dirty="0">
                <a:latin typeface="Times New Roman" panose="02020603050405020304" pitchFamily="18" charset="0"/>
                <a:ea typeface="华文楷体" panose="02010600040101010101" pitchFamily="2" charset="-122"/>
                <a:cs typeface="Times New Roman" panose="02020603050405020304" pitchFamily="18" charset="0"/>
              </a:rPr>
              <a:t>       2. </a:t>
            </a:r>
            <a:r>
              <a:rPr kumimoji="1" lang="zh-CN" altLang="en-US" sz="2800" b="1" dirty="0">
                <a:latin typeface="华文楷体" panose="02010600040101010101" pitchFamily="2" charset="-122"/>
                <a:ea typeface="华文楷体" panose="02010600040101010101" pitchFamily="2" charset="-122"/>
                <a:cs typeface="黑体" panose="02010609060101010101" pitchFamily="49" charset="-122"/>
              </a:rPr>
              <a:t>教学单位教师与本科生情况</a:t>
            </a:r>
          </a:p>
        </p:txBody>
      </p:sp>
      <p:sp>
        <p:nvSpPr>
          <p:cNvPr id="8" name="标题 4"/>
          <p:cNvSpPr txBox="1">
            <a:spLocks/>
          </p:cNvSpPr>
          <p:nvPr/>
        </p:nvSpPr>
        <p:spPr>
          <a:xfrm>
            <a:off x="527381" y="115888"/>
            <a:ext cx="10512491" cy="576262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r>
              <a:rPr lang="zh-CN" altLang="en-US" sz="3600" b="1" kern="0" dirty="0">
                <a:ln w="11430"/>
                <a:solidFill>
                  <a:srgbClr val="005DA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     章节示例</a:t>
            </a:r>
            <a:r>
              <a:rPr lang="en-US" altLang="zh-CN" sz="3600" b="1" kern="0" dirty="0">
                <a:ln w="11430"/>
                <a:solidFill>
                  <a:srgbClr val="005DA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——</a:t>
            </a:r>
            <a:r>
              <a:rPr lang="zh-CN" altLang="en-US" sz="3600" b="1" kern="0" dirty="0">
                <a:ln w="11430"/>
                <a:solidFill>
                  <a:srgbClr val="005DA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教师队伍</a:t>
            </a:r>
          </a:p>
          <a:p>
            <a:pPr algn="ctr" eaLnBrk="0" hangingPunct="0">
              <a:defRPr/>
            </a:pPr>
            <a:endParaRPr kumimoji="1" lang="zh-CN" altLang="en-US" sz="2800" b="1" dirty="0">
              <a:latin typeface="华文楷体" panose="02010600040101010101" pitchFamily="2" charset="-122"/>
              <a:ea typeface="华文楷体" panose="02010600040101010101" pitchFamily="2" charset="-122"/>
              <a:cs typeface="黑体" panose="02010609060101010101" pitchFamily="49" charset="-122"/>
            </a:endParaRPr>
          </a:p>
        </p:txBody>
      </p:sp>
      <p:sp>
        <p:nvSpPr>
          <p:cNvPr id="6" name="圆角矩形 12"/>
          <p:cNvSpPr>
            <a:spLocks noChangeArrowheads="1"/>
          </p:cNvSpPr>
          <p:nvPr/>
        </p:nvSpPr>
        <p:spPr bwMode="ltGray">
          <a:xfrm>
            <a:off x="11019098" y="1363266"/>
            <a:ext cx="950651" cy="5494734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FF4928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41300" y="248041"/>
            <a:ext cx="323850" cy="3238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0" y="6741"/>
            <a:ext cx="252413" cy="2524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022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43339" y="840046"/>
            <a:ext cx="8160907" cy="738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52352" rIns="91440" bIns="15235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349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CN" sz="2800" b="1" dirty="0">
                <a:latin typeface="Times New Roman" panose="02020603050405020304" pitchFamily="18" charset="0"/>
                <a:ea typeface="华文楷体" panose="02010600040101010101" pitchFamily="2" charset="-122"/>
                <a:cs typeface="Times New Roman" panose="02020603050405020304" pitchFamily="18" charset="0"/>
              </a:rPr>
              <a:t>         3. </a:t>
            </a:r>
            <a:r>
              <a:rPr kumimoji="1" lang="zh-CN" altLang="en-US" sz="2800" b="1" dirty="0">
                <a:latin typeface="华文楷体" panose="02010600040101010101" pitchFamily="2" charset="-122"/>
                <a:ea typeface="华文楷体" panose="02010600040101010101" pitchFamily="2" charset="-122"/>
                <a:cs typeface="黑体" panose="02010609060101010101" pitchFamily="49" charset="-122"/>
              </a:rPr>
              <a:t>各专业专任教师与本科生情况</a:t>
            </a:r>
          </a:p>
        </p:txBody>
      </p:sp>
      <p:sp>
        <p:nvSpPr>
          <p:cNvPr id="8" name="标题 4"/>
          <p:cNvSpPr txBox="1">
            <a:spLocks/>
          </p:cNvSpPr>
          <p:nvPr/>
        </p:nvSpPr>
        <p:spPr>
          <a:xfrm>
            <a:off x="527381" y="115888"/>
            <a:ext cx="10512491" cy="576262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r>
              <a:rPr lang="zh-CN" altLang="en-US" sz="3600" b="1" kern="0" dirty="0">
                <a:ln w="11430"/>
                <a:solidFill>
                  <a:srgbClr val="005DA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    章节示例</a:t>
            </a:r>
            <a:r>
              <a:rPr lang="en-US" altLang="zh-CN" sz="3600" b="1" kern="0" dirty="0">
                <a:ln w="11430"/>
                <a:solidFill>
                  <a:srgbClr val="005DA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——</a:t>
            </a:r>
            <a:r>
              <a:rPr lang="zh-CN" altLang="en-US" sz="3600" b="1" kern="0" dirty="0">
                <a:ln w="11430"/>
                <a:solidFill>
                  <a:srgbClr val="005DA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教师队伍</a:t>
            </a:r>
          </a:p>
          <a:p>
            <a:pPr algn="ctr" eaLnBrk="0" hangingPunct="0">
              <a:defRPr/>
            </a:pPr>
            <a:endParaRPr kumimoji="1" lang="zh-CN" altLang="en-US" sz="2800" b="1" dirty="0">
              <a:latin typeface="华文楷体" panose="02010600040101010101" pitchFamily="2" charset="-122"/>
              <a:ea typeface="华文楷体" panose="02010600040101010101" pitchFamily="2" charset="-122"/>
              <a:cs typeface="黑体" panose="02010609060101010101" pitchFamily="49" charset="-122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966532"/>
              </p:ext>
            </p:extLst>
          </p:nvPr>
        </p:nvGraphicFramePr>
        <p:xfrm>
          <a:off x="425774" y="1515557"/>
          <a:ext cx="11410615" cy="51520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86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71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51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12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363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3633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3876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3876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02661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02661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2166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10558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334138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序号</a:t>
                      </a:r>
                      <a:r>
                        <a:rPr lang="en-US" altLang="zh-CN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专业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代码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专业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名称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grid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专任教师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本科生数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本科生与专任教师之比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981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总数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具有高级职称教师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r>
                        <a:rPr lang="zh-CN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岁以下青年教师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近五年新增教师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981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数量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比例</a:t>
                      </a:r>
                      <a:r>
                        <a:rPr lang="en-US" altLang="zh-CN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%)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数量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比例</a:t>
                      </a:r>
                      <a:r>
                        <a:rPr lang="en-US" altLang="zh-CN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%)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数量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比例</a:t>
                      </a:r>
                      <a:r>
                        <a:rPr lang="en-US" altLang="zh-CN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%)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41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020101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经济学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76.92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15.38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440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33.85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98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020302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金融工程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37.5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37.5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37.5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230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28.75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41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020304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投资学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16.67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16.67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16.67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337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56.17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664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020401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国际经济与贸易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zh-CN" sz="20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zh-CN" sz="20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zh-CN" sz="20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zh-CN" sz="20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zh-CN" sz="20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zh-CN" sz="20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6.25</a:t>
                      </a:r>
                      <a:endParaRPr lang="zh-CN" sz="20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958</a:t>
                      </a:r>
                      <a:endParaRPr lang="zh-CN" sz="20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59.88</a:t>
                      </a:r>
                      <a:endParaRPr lang="zh-CN" sz="20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098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030101K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法学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37.5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6.25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656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098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030302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社会工作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18.18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27.27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18.18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317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28.82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41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050201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英语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15.79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15.79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26.32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579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30.47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6" name="矩形标注 5"/>
          <p:cNvSpPr>
            <a:spLocks noChangeArrowheads="1"/>
          </p:cNvSpPr>
          <p:nvPr/>
        </p:nvSpPr>
        <p:spPr bwMode="auto">
          <a:xfrm>
            <a:off x="8133541" y="541794"/>
            <a:ext cx="2087592" cy="722342"/>
          </a:xfrm>
          <a:prstGeom prst="wedgeRectCallout">
            <a:avLst>
              <a:gd name="adj1" fmla="val 81578"/>
              <a:gd name="adj2" fmla="val 129377"/>
            </a:avLst>
          </a:prstGeom>
          <a:solidFill>
            <a:srgbClr val="B2B2FF">
              <a:alpha val="32941"/>
            </a:srgbClr>
          </a:solidFill>
          <a:ln w="25400">
            <a:solidFill>
              <a:srgbClr val="6F6FBC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400" b="1" dirty="0">
                <a:solidFill>
                  <a:schemeClr val="tx2"/>
                </a:solidFill>
                <a:latin typeface="楷体" pitchFamily="49" charset="-122"/>
                <a:ea typeface="楷体" pitchFamily="49" charset="-122"/>
              </a:rPr>
              <a:t>生师比</a:t>
            </a:r>
            <a:r>
              <a:rPr lang="en-US" altLang="zh-CN" sz="2400" b="1" dirty="0">
                <a:solidFill>
                  <a:schemeClr val="tx2"/>
                </a:solidFill>
                <a:latin typeface="楷体" pitchFamily="49" charset="-122"/>
                <a:ea typeface="楷体" pitchFamily="49" charset="-122"/>
              </a:rPr>
              <a:t>23.61</a:t>
            </a:r>
            <a:endParaRPr lang="zh-CN" altLang="en-US" sz="2400" b="1" dirty="0">
              <a:solidFill>
                <a:schemeClr val="tx2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41300" y="248041"/>
            <a:ext cx="323850" cy="3238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0" y="6741"/>
            <a:ext cx="252413" cy="2524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对话气泡: 圆角矩形 4">
            <a:extLst>
              <a:ext uri="{FF2B5EF4-FFF2-40B4-BE49-F238E27FC236}">
                <a16:creationId xmlns:a16="http://schemas.microsoft.com/office/drawing/2014/main" id="{0C68AFD9-8656-4EAD-B047-35BE538185D6}"/>
              </a:ext>
            </a:extLst>
          </p:cNvPr>
          <p:cNvSpPr/>
          <p:nvPr/>
        </p:nvSpPr>
        <p:spPr bwMode="auto">
          <a:xfrm>
            <a:off x="4772468" y="1306027"/>
            <a:ext cx="2104571" cy="715089"/>
          </a:xfrm>
          <a:prstGeom prst="wedgeRoundRectCallout">
            <a:avLst>
              <a:gd name="adj1" fmla="val -117079"/>
              <a:gd name="adj2" fmla="val 341705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zh-CN" altLang="en-US" b="1" dirty="0"/>
              <a:t>专业层面专任教师分布不平衡</a:t>
            </a:r>
          </a:p>
        </p:txBody>
      </p:sp>
    </p:spTree>
    <p:extLst>
      <p:ext uri="{BB962C8B-B14F-4D97-AF65-F5344CB8AC3E}">
        <p14:creationId xmlns:p14="http://schemas.microsoft.com/office/powerpoint/2010/main" val="361714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/>
          <p:cNvSpPr txBox="1"/>
          <p:nvPr/>
        </p:nvSpPr>
        <p:spPr>
          <a:xfrm>
            <a:off x="10137876" y="73356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zh-CN" altLang="en-US">
              <a:solidFill>
                <a:prstClr val="black"/>
              </a:solidFill>
              <a:ea typeface="宋体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9097813" y="53648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zh-CN" altLang="en-US" dirty="0">
              <a:solidFill>
                <a:prstClr val="black"/>
              </a:solidFill>
              <a:ea typeface="宋体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620308" y="61312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zh-CN" altLang="en-US" dirty="0">
              <a:solidFill>
                <a:prstClr val="black"/>
              </a:solidFill>
              <a:ea typeface="宋体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795394" y="1193895"/>
            <a:ext cx="373711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CN" sz="45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方正兰亭纤黑_GBK" panose="02000000000000000000" pitchFamily="2" charset="-122"/>
                <a:cs typeface="Arial" pitchFamily="34" charset="0"/>
              </a:rPr>
              <a:t>CONTENTS</a:t>
            </a:r>
            <a:endParaRPr kumimoji="1" lang="zh-CN" altLang="en-US" sz="45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ea typeface="方正兰亭纤黑_GBK" panose="02000000000000000000" pitchFamily="2" charset="-122"/>
              <a:cs typeface="Arial" pitchFamily="34" charset="0"/>
            </a:endParaRPr>
          </a:p>
        </p:txBody>
      </p:sp>
      <p:grpSp>
        <p:nvGrpSpPr>
          <p:cNvPr id="5" name="组 36"/>
          <p:cNvGrpSpPr/>
          <p:nvPr/>
        </p:nvGrpSpPr>
        <p:grpSpPr>
          <a:xfrm>
            <a:off x="1068005" y="2621052"/>
            <a:ext cx="2540000" cy="2478040"/>
            <a:chOff x="812800" y="2917938"/>
            <a:chExt cx="2540000" cy="2478040"/>
          </a:xfrm>
        </p:grpSpPr>
        <p:sp>
          <p:nvSpPr>
            <p:cNvPr id="3" name="椭圆 2"/>
            <p:cNvSpPr/>
            <p:nvPr/>
          </p:nvSpPr>
          <p:spPr>
            <a:xfrm>
              <a:off x="1616328" y="2917938"/>
              <a:ext cx="1099931" cy="109993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812800" y="4441871"/>
              <a:ext cx="254000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zh-CN" altLang="en-US" sz="2800" b="1" spc="150" dirty="0">
                  <a:ln w="11430"/>
                  <a:solidFill>
                    <a:prstClr val="white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微软雅黑" pitchFamily="34" charset="-122"/>
                </a:rPr>
                <a:t>数据分析报告使用说明</a:t>
              </a:r>
              <a:endParaRPr kumimoji="1" lang="en-US" altLang="zh-CN" sz="2800" b="1" spc="150" dirty="0">
                <a:ln w="11430"/>
                <a:solidFill>
                  <a:prstClr val="white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微软雅黑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877266" y="3055228"/>
              <a:ext cx="649357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zh-CN" sz="4400" b="1" cap="all" dirty="0">
                  <a:ln w="0"/>
                  <a:gradFill flip="none">
                    <a:gsLst>
                      <a:gs pos="0">
                        <a:srgbClr val="0053A3">
                          <a:tint val="75000"/>
                          <a:shade val="75000"/>
                          <a:satMod val="170000"/>
                        </a:srgbClr>
                      </a:gs>
                      <a:gs pos="49000">
                        <a:srgbClr val="0053A3">
                          <a:tint val="88000"/>
                          <a:shade val="65000"/>
                          <a:satMod val="172000"/>
                        </a:srgbClr>
                      </a:gs>
                      <a:gs pos="50000">
                        <a:srgbClr val="0053A3">
                          <a:shade val="65000"/>
                          <a:satMod val="130000"/>
                        </a:srgbClr>
                      </a:gs>
                      <a:gs pos="92000">
                        <a:srgbClr val="0053A3">
                          <a:shade val="50000"/>
                          <a:satMod val="120000"/>
                        </a:srgbClr>
                      </a:gs>
                      <a:gs pos="100000">
                        <a:srgbClr val="0053A3">
                          <a:shade val="48000"/>
                          <a:satMod val="120000"/>
                        </a:srgbClr>
                      </a:gs>
                    </a:gsLst>
                    <a:lin ang="5400000"/>
                  </a:gradFill>
                  <a:latin typeface="Arial" pitchFamily="34" charset="0"/>
                  <a:ea typeface="方正兰亭纤黑_GBK" panose="02000000000000000000" pitchFamily="2" charset="-122"/>
                  <a:cs typeface="Arial" pitchFamily="34" charset="0"/>
                </a:rPr>
                <a:t>1</a:t>
              </a:r>
              <a:endParaRPr kumimoji="1" lang="zh-CN" altLang="en-US" sz="4400" b="1" cap="all" dirty="0">
                <a:ln w="0"/>
                <a:gradFill flip="none">
                  <a:gsLst>
                    <a:gs pos="0">
                      <a:srgbClr val="0053A3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0053A3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0053A3">
                        <a:shade val="65000"/>
                        <a:satMod val="130000"/>
                      </a:srgbClr>
                    </a:gs>
                    <a:gs pos="92000">
                      <a:srgbClr val="0053A3">
                        <a:shade val="50000"/>
                        <a:satMod val="120000"/>
                      </a:srgbClr>
                    </a:gs>
                    <a:gs pos="100000">
                      <a:srgbClr val="0053A3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latin typeface="Arial" pitchFamily="34" charset="0"/>
                <a:ea typeface="方正兰亭纤黑_GBK" panose="02000000000000000000" pitchFamily="2" charset="-122"/>
                <a:cs typeface="Arial" pitchFamily="34" charset="0"/>
              </a:endParaRPr>
            </a:p>
          </p:txBody>
        </p:sp>
      </p:grpSp>
      <p:grpSp>
        <p:nvGrpSpPr>
          <p:cNvPr id="6" name="组 37"/>
          <p:cNvGrpSpPr/>
          <p:nvPr/>
        </p:nvGrpSpPr>
        <p:grpSpPr>
          <a:xfrm>
            <a:off x="5433189" y="2500336"/>
            <a:ext cx="2499360" cy="2558763"/>
            <a:chOff x="3698912" y="2918790"/>
            <a:chExt cx="2499360" cy="2558763"/>
          </a:xfrm>
        </p:grpSpPr>
        <p:sp>
          <p:nvSpPr>
            <p:cNvPr id="4" name="椭圆 3"/>
            <p:cNvSpPr/>
            <p:nvPr/>
          </p:nvSpPr>
          <p:spPr>
            <a:xfrm>
              <a:off x="4353339" y="2918790"/>
              <a:ext cx="1099931" cy="109993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698912" y="4523446"/>
              <a:ext cx="249936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zh-CN" altLang="en-US" sz="2800" b="1" spc="150" dirty="0">
                  <a:ln w="11430"/>
                  <a:solidFill>
                    <a:prstClr val="white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微软雅黑" pitchFamily="34" charset="-122"/>
                </a:rPr>
                <a:t>数据分析报告主要内容</a:t>
              </a:r>
              <a:endParaRPr kumimoji="1" lang="zh-CN" altLang="en-US" sz="2800" b="1" spc="150" dirty="0">
                <a:ln w="11430"/>
                <a:solidFill>
                  <a:prstClr val="white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4663937" y="3049660"/>
              <a:ext cx="649357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zh-CN" sz="4400" b="1" cap="all" dirty="0">
                  <a:ln w="0"/>
                  <a:gradFill flip="none">
                    <a:gsLst>
                      <a:gs pos="0">
                        <a:srgbClr val="0053A3">
                          <a:tint val="75000"/>
                          <a:shade val="75000"/>
                          <a:satMod val="170000"/>
                        </a:srgbClr>
                      </a:gs>
                      <a:gs pos="49000">
                        <a:srgbClr val="0053A3">
                          <a:tint val="88000"/>
                          <a:shade val="65000"/>
                          <a:satMod val="172000"/>
                        </a:srgbClr>
                      </a:gs>
                      <a:gs pos="50000">
                        <a:srgbClr val="0053A3">
                          <a:shade val="65000"/>
                          <a:satMod val="130000"/>
                        </a:srgbClr>
                      </a:gs>
                      <a:gs pos="92000">
                        <a:srgbClr val="0053A3">
                          <a:shade val="50000"/>
                          <a:satMod val="120000"/>
                        </a:srgbClr>
                      </a:gs>
                      <a:gs pos="100000">
                        <a:srgbClr val="0053A3">
                          <a:shade val="48000"/>
                          <a:satMod val="120000"/>
                        </a:srgbClr>
                      </a:gs>
                    </a:gsLst>
                    <a:lin ang="5400000"/>
                  </a:gradFill>
                  <a:latin typeface="Arial" pitchFamily="34" charset="0"/>
                  <a:ea typeface="方正兰亭纤黑_GBK" panose="02000000000000000000" pitchFamily="2" charset="-122"/>
                  <a:cs typeface="Arial" pitchFamily="34" charset="0"/>
                </a:rPr>
                <a:t>2</a:t>
              </a:r>
              <a:endParaRPr kumimoji="1" lang="zh-CN" altLang="en-US" sz="4400" b="1" cap="all" dirty="0">
                <a:ln w="0"/>
                <a:gradFill flip="none">
                  <a:gsLst>
                    <a:gs pos="0">
                      <a:srgbClr val="0053A3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0053A3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0053A3">
                        <a:shade val="65000"/>
                        <a:satMod val="130000"/>
                      </a:srgbClr>
                    </a:gs>
                    <a:gs pos="92000">
                      <a:srgbClr val="0053A3">
                        <a:shade val="50000"/>
                        <a:satMod val="120000"/>
                      </a:srgbClr>
                    </a:gs>
                    <a:gs pos="100000">
                      <a:srgbClr val="0053A3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latin typeface="Arial" pitchFamily="34" charset="0"/>
                <a:ea typeface="方正兰亭纤黑_GBK" panose="02000000000000000000" pitchFamily="2" charset="-122"/>
                <a:cs typeface="Arial" pitchFamily="34" charset="0"/>
              </a:endParaRPr>
            </a:p>
          </p:txBody>
        </p:sp>
      </p:grpSp>
      <p:grpSp>
        <p:nvGrpSpPr>
          <p:cNvPr id="7" name="组 37"/>
          <p:cNvGrpSpPr/>
          <p:nvPr/>
        </p:nvGrpSpPr>
        <p:grpSpPr>
          <a:xfrm>
            <a:off x="9327541" y="2480475"/>
            <a:ext cx="2499360" cy="2558763"/>
            <a:chOff x="3698912" y="2918790"/>
            <a:chExt cx="2499360" cy="2558763"/>
          </a:xfrm>
        </p:grpSpPr>
        <p:sp>
          <p:nvSpPr>
            <p:cNvPr id="17" name="椭圆 16"/>
            <p:cNvSpPr/>
            <p:nvPr/>
          </p:nvSpPr>
          <p:spPr>
            <a:xfrm>
              <a:off x="4353339" y="2918790"/>
              <a:ext cx="1099931" cy="109993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文本框 11"/>
            <p:cNvSpPr txBox="1"/>
            <p:nvPr/>
          </p:nvSpPr>
          <p:spPr>
            <a:xfrm>
              <a:off x="3698912" y="4523446"/>
              <a:ext cx="249936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zh-CN" altLang="en-US" sz="2800" b="1" spc="150" dirty="0">
                  <a:ln w="11430"/>
                  <a:solidFill>
                    <a:prstClr val="white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如何做好数据分析报告工作</a:t>
              </a:r>
            </a:p>
          </p:txBody>
        </p:sp>
        <p:sp>
          <p:nvSpPr>
            <p:cNvPr id="22" name="文本框 15"/>
            <p:cNvSpPr txBox="1"/>
            <p:nvPr/>
          </p:nvSpPr>
          <p:spPr>
            <a:xfrm>
              <a:off x="4663937" y="3049660"/>
              <a:ext cx="649357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zh-CN" sz="4400" b="1" cap="all" dirty="0">
                  <a:ln w="0"/>
                  <a:gradFill flip="none">
                    <a:gsLst>
                      <a:gs pos="0">
                        <a:srgbClr val="0053A3">
                          <a:tint val="75000"/>
                          <a:shade val="75000"/>
                          <a:satMod val="170000"/>
                        </a:srgbClr>
                      </a:gs>
                      <a:gs pos="49000">
                        <a:srgbClr val="0053A3">
                          <a:tint val="88000"/>
                          <a:shade val="65000"/>
                          <a:satMod val="172000"/>
                        </a:srgbClr>
                      </a:gs>
                      <a:gs pos="50000">
                        <a:srgbClr val="0053A3">
                          <a:shade val="65000"/>
                          <a:satMod val="130000"/>
                        </a:srgbClr>
                      </a:gs>
                      <a:gs pos="92000">
                        <a:srgbClr val="0053A3">
                          <a:shade val="50000"/>
                          <a:satMod val="120000"/>
                        </a:srgbClr>
                      </a:gs>
                      <a:gs pos="100000">
                        <a:srgbClr val="0053A3">
                          <a:shade val="48000"/>
                          <a:satMod val="120000"/>
                        </a:srgbClr>
                      </a:gs>
                    </a:gsLst>
                    <a:lin ang="5400000"/>
                  </a:gradFill>
                  <a:latin typeface="Arial" pitchFamily="34" charset="0"/>
                  <a:ea typeface="方正兰亭纤黑_GBK" panose="02000000000000000000" pitchFamily="2" charset="-122"/>
                  <a:cs typeface="Arial" pitchFamily="34" charset="0"/>
                </a:rPr>
                <a:t>3</a:t>
              </a:r>
              <a:endParaRPr kumimoji="1" lang="zh-CN" altLang="en-US" sz="4400" b="1" cap="all" dirty="0">
                <a:ln w="0"/>
                <a:gradFill flip="none">
                  <a:gsLst>
                    <a:gs pos="0">
                      <a:srgbClr val="0053A3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0053A3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0053A3">
                        <a:shade val="65000"/>
                        <a:satMod val="130000"/>
                      </a:srgbClr>
                    </a:gs>
                    <a:gs pos="92000">
                      <a:srgbClr val="0053A3">
                        <a:shade val="50000"/>
                        <a:satMod val="120000"/>
                      </a:srgbClr>
                    </a:gs>
                    <a:gs pos="100000">
                      <a:srgbClr val="0053A3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latin typeface="Arial" pitchFamily="34" charset="0"/>
                <a:ea typeface="方正兰亭纤黑_GBK" panose="02000000000000000000" pitchFamily="2" charset="-122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9983248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43339" y="840046"/>
            <a:ext cx="10465163" cy="738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52352" rIns="91440" bIns="152352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334963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CN" sz="2800" b="1" dirty="0">
                <a:latin typeface="Times New Roman" panose="02020603050405020304" pitchFamily="18" charset="0"/>
                <a:ea typeface="华文楷体" panose="02010600040101010101" pitchFamily="2" charset="-122"/>
                <a:cs typeface="Times New Roman" panose="02020603050405020304" pitchFamily="18" charset="0"/>
              </a:rPr>
              <a:t>4. </a:t>
            </a:r>
            <a:r>
              <a:rPr kumimoji="1" lang="zh-CN" altLang="en-US" sz="2800" b="1" dirty="0">
                <a:latin typeface="华文楷体" panose="02010600040101010101" pitchFamily="2" charset="-122"/>
                <a:ea typeface="华文楷体" panose="02010600040101010101" pitchFamily="2" charset="-122"/>
                <a:cs typeface="黑体" panose="02010609060101010101" pitchFamily="49" charset="-122"/>
              </a:rPr>
              <a:t>各专业授课教师数及职称、学位、年龄分布</a:t>
            </a:r>
          </a:p>
        </p:txBody>
      </p:sp>
      <p:sp>
        <p:nvSpPr>
          <p:cNvPr id="8" name="标题 4"/>
          <p:cNvSpPr txBox="1">
            <a:spLocks/>
          </p:cNvSpPr>
          <p:nvPr/>
        </p:nvSpPr>
        <p:spPr>
          <a:xfrm>
            <a:off x="527381" y="115888"/>
            <a:ext cx="10512491" cy="576262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r>
              <a:rPr lang="zh-CN" altLang="en-US" sz="3600" b="1" kern="0" dirty="0">
                <a:ln w="11430"/>
                <a:solidFill>
                  <a:srgbClr val="005DA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    章节示例</a:t>
            </a:r>
            <a:r>
              <a:rPr lang="en-US" altLang="zh-CN" sz="3600" b="1" kern="0" dirty="0">
                <a:ln w="11430"/>
                <a:solidFill>
                  <a:srgbClr val="005DA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——</a:t>
            </a:r>
            <a:r>
              <a:rPr lang="zh-CN" altLang="en-US" sz="3600" b="1" kern="0" dirty="0">
                <a:ln w="11430"/>
                <a:solidFill>
                  <a:srgbClr val="005DA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教师队伍</a:t>
            </a:r>
          </a:p>
          <a:p>
            <a:pPr algn="ctr" eaLnBrk="0" hangingPunct="0">
              <a:defRPr/>
            </a:pPr>
            <a:endParaRPr kumimoji="1" lang="zh-CN" altLang="en-US" sz="2800" b="1" dirty="0">
              <a:latin typeface="华文楷体" panose="02010600040101010101" pitchFamily="2" charset="-122"/>
              <a:ea typeface="华文楷体" panose="02010600040101010101" pitchFamily="2" charset="-122"/>
              <a:cs typeface="黑体" panose="02010609060101010101" pitchFamily="49" charset="-122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99926"/>
              </p:ext>
            </p:extLst>
          </p:nvPr>
        </p:nvGraphicFramePr>
        <p:xfrm>
          <a:off x="484579" y="1511067"/>
          <a:ext cx="11055379" cy="48633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600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48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34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15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70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385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552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0779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8474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3728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024866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69448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585258">
                <a:tc rowSpan="2"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序号</a:t>
                      </a:r>
                      <a:endParaRPr lang="zh-CN" sz="2000" b="1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专业名称</a:t>
                      </a:r>
                      <a:endParaRPr lang="zh-CN" sz="2000" b="1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2000" b="1" kern="100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专业设置年限</a:t>
                      </a:r>
                      <a:endParaRPr lang="zh-CN" sz="2000" b="1" kern="100" dirty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 gridSpan="3"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2000" b="1" kern="100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授课教师数</a:t>
                      </a:r>
                      <a:endParaRPr lang="zh-CN" sz="2000" b="1" kern="100" dirty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2000" b="1" kern="100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具有高级</a:t>
                      </a:r>
                      <a:endParaRPr lang="en-US" altLang="zh-CN" sz="2000" b="1" kern="100" dirty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2000" b="1" kern="100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职称</a:t>
                      </a:r>
                      <a:endParaRPr lang="zh-CN" sz="2000" b="1" kern="100" dirty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2000" b="1" kern="100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具有硕士、博士学位</a:t>
                      </a:r>
                      <a:endParaRPr lang="zh-CN" sz="2000" b="1" kern="100" dirty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2000" b="1" kern="100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35</a:t>
                      </a:r>
                      <a:r>
                        <a:rPr lang="zh-CN" altLang="en-US" sz="2000" b="1" kern="100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岁以下青年教师</a:t>
                      </a:r>
                      <a:endParaRPr lang="zh-CN" sz="2000" b="1" kern="100" dirty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3901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20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总数</a:t>
                      </a:r>
                      <a:endParaRPr lang="zh-CN" sz="20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20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本学院授课教师数</a:t>
                      </a:r>
                      <a:endParaRPr lang="zh-CN" sz="20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20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外学院授课教师数</a:t>
                      </a:r>
                      <a:endParaRPr lang="zh-CN" sz="20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20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数量</a:t>
                      </a:r>
                      <a:endParaRPr lang="zh-CN" sz="20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20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比例</a:t>
                      </a:r>
                      <a:endParaRPr lang="en-US" altLang="zh-CN" sz="20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20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20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%</a:t>
                      </a:r>
                      <a:r>
                        <a:rPr lang="zh-CN" altLang="en-US" sz="20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）</a:t>
                      </a:r>
                      <a:endParaRPr lang="zh-CN" sz="20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20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数量</a:t>
                      </a:r>
                      <a:endParaRPr lang="zh-CN" sz="20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20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比例</a:t>
                      </a:r>
                      <a:endParaRPr lang="en-US" altLang="zh-CN" sz="20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20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20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%</a:t>
                      </a:r>
                      <a:r>
                        <a:rPr lang="zh-CN" altLang="en-US" sz="20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）</a:t>
                      </a:r>
                      <a:endParaRPr lang="zh-CN" sz="20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20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数量</a:t>
                      </a:r>
                      <a:endParaRPr lang="zh-CN" sz="20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20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比例</a:t>
                      </a:r>
                      <a:endParaRPr lang="en-US" altLang="zh-CN" sz="20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20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20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%</a:t>
                      </a:r>
                      <a:r>
                        <a:rPr lang="zh-CN" altLang="en-US" sz="20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）</a:t>
                      </a:r>
                      <a:endParaRPr lang="zh-CN" sz="20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82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1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>
                          <a:latin typeface="Calibri"/>
                          <a:ea typeface="宋体"/>
                          <a:cs typeface="Times New Roman"/>
                        </a:rPr>
                        <a:t>思想政治教育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2009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18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15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3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11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61.11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13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72.22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6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33.33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82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2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>
                          <a:latin typeface="Calibri"/>
                          <a:ea typeface="宋体"/>
                          <a:cs typeface="Times New Roman"/>
                        </a:rPr>
                        <a:t>学前教育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2011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53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40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13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23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43.4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26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49.06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17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32.08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82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3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>
                          <a:latin typeface="Calibri"/>
                          <a:ea typeface="宋体"/>
                          <a:cs typeface="Times New Roman"/>
                        </a:rPr>
                        <a:t>小学教育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2011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17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16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12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70.59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6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35.29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3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17.65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82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4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>
                          <a:latin typeface="Calibri"/>
                          <a:ea typeface="宋体"/>
                          <a:cs typeface="Times New Roman"/>
                        </a:rPr>
                        <a:t>体育教育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2010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26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23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3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14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53.85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7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26.92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3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11.54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82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5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>
                          <a:latin typeface="Calibri"/>
                          <a:ea typeface="宋体"/>
                          <a:cs typeface="Times New Roman"/>
                        </a:rPr>
                        <a:t>汉语言文学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2009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18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13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5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10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55.56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11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61.11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4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22.22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82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6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>
                          <a:latin typeface="Calibri"/>
                          <a:ea typeface="宋体"/>
                          <a:cs typeface="Times New Roman"/>
                        </a:rPr>
                        <a:t>中国少数民族语言文学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2010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14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12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2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3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21.43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10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71.43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9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64.29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82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7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>
                          <a:latin typeface="Calibri"/>
                          <a:ea typeface="宋体"/>
                          <a:cs typeface="Times New Roman"/>
                        </a:rPr>
                        <a:t>英语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2010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23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22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10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43.48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14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60.87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9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39.13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82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8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>
                          <a:latin typeface="Calibri"/>
                          <a:ea typeface="宋体"/>
                          <a:cs typeface="Times New Roman"/>
                        </a:rPr>
                        <a:t>新闻学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2012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15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13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2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2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13.33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12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80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9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60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2" name="矩形 11"/>
          <p:cNvSpPr/>
          <p:nvPr/>
        </p:nvSpPr>
        <p:spPr>
          <a:xfrm>
            <a:off x="241300" y="248041"/>
            <a:ext cx="323850" cy="3238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0" y="6741"/>
            <a:ext cx="252413" cy="2524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云形标注 5"/>
          <p:cNvSpPr>
            <a:spLocks noChangeArrowheads="1"/>
          </p:cNvSpPr>
          <p:nvPr/>
        </p:nvSpPr>
        <p:spPr bwMode="auto">
          <a:xfrm>
            <a:off x="9896355" y="2500133"/>
            <a:ext cx="2295645" cy="1780602"/>
          </a:xfrm>
          <a:prstGeom prst="cloudCallout">
            <a:avLst>
              <a:gd name="adj1" fmla="val -13667"/>
              <a:gd name="adj2" fmla="val 106430"/>
            </a:avLst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7961" dir="2700000" algn="ctr" rotWithShape="0">
              <a:srgbClr val="000000"/>
            </a:outerShdw>
          </a:effectLst>
        </p:spPr>
        <p:txBody>
          <a:bodyPr/>
          <a:lstStyle/>
          <a:p>
            <a:pPr>
              <a:buFont typeface="Arial" pitchFamily="34" charset="0"/>
              <a:buNone/>
              <a:defRPr/>
            </a:pP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青年教师数量偏多，原因是什么？</a:t>
            </a:r>
          </a:p>
        </p:txBody>
      </p:sp>
    </p:spTree>
    <p:extLst>
      <p:ext uri="{BB962C8B-B14F-4D97-AF65-F5344CB8AC3E}">
        <p14:creationId xmlns:p14="http://schemas.microsoft.com/office/powerpoint/2010/main" val="2252274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 bwMode="auto">
          <a:xfrm>
            <a:off x="550532" y="1079457"/>
            <a:ext cx="5699798" cy="461665"/>
          </a:xfrm>
          <a:prstGeom prst="rect">
            <a:avLst/>
          </a:prstGeom>
          <a:solidFill>
            <a:srgbClr val="0175BE"/>
          </a:solidFill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zh-CN" altLang="en-US" sz="2400" b="1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指标体系</a:t>
            </a:r>
          </a:p>
        </p:txBody>
      </p:sp>
      <p:grpSp>
        <p:nvGrpSpPr>
          <p:cNvPr id="2" name="组合 20"/>
          <p:cNvGrpSpPr/>
          <p:nvPr/>
        </p:nvGrpSpPr>
        <p:grpSpPr>
          <a:xfrm>
            <a:off x="5564909" y="1044732"/>
            <a:ext cx="6426463" cy="5559437"/>
            <a:chOff x="4173682" y="1241140"/>
            <a:chExt cx="4819847" cy="5081674"/>
          </a:xfrm>
        </p:grpSpPr>
        <p:grpSp>
          <p:nvGrpSpPr>
            <p:cNvPr id="3" name="组合 17"/>
            <p:cNvGrpSpPr/>
            <p:nvPr/>
          </p:nvGrpSpPr>
          <p:grpSpPr>
            <a:xfrm>
              <a:off x="4173682" y="1725461"/>
              <a:ext cx="4819847" cy="4597353"/>
              <a:chOff x="4466020" y="782032"/>
              <a:chExt cx="4819847" cy="4597353"/>
            </a:xfrm>
          </p:grpSpPr>
          <p:sp>
            <p:nvSpPr>
              <p:cNvPr id="13" name="文本框 12"/>
              <p:cNvSpPr txBox="1"/>
              <p:nvPr/>
            </p:nvSpPr>
            <p:spPr bwMode="auto">
              <a:xfrm>
                <a:off x="5077194" y="782032"/>
                <a:ext cx="4208673" cy="459735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0" rIns="0" rtlCol="0">
                <a:spAutoFit/>
              </a:bodyPr>
              <a:lstStyle/>
              <a:p>
                <a:pPr lvl="0" indent="304800" algn="just">
                  <a:lnSpc>
                    <a:spcPts val="3500"/>
                  </a:lnSpc>
                </a:pPr>
                <a:r>
                  <a:rPr lang="en-US" altLang="zh-CN" sz="2000" b="1" dirty="0">
                    <a:solidFill>
                      <a:srgbClr val="C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4.</a:t>
                </a:r>
                <a:r>
                  <a:rPr lang="zh-CN" altLang="en-US" sz="2000" b="1" dirty="0">
                    <a:solidFill>
                      <a:srgbClr val="C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专业与课程建设</a:t>
                </a:r>
                <a:r>
                  <a:rPr lang="zh-CN" altLang="en-US" sz="20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	</a:t>
                </a:r>
                <a:endParaRPr lang="en-US" altLang="zh-CN" sz="20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lvl="0" indent="304800" algn="just">
                  <a:lnSpc>
                    <a:spcPts val="3500"/>
                  </a:lnSpc>
                </a:pPr>
                <a:r>
                  <a:rPr lang="en-US" altLang="zh-CN" sz="20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4.1</a:t>
                </a:r>
                <a:r>
                  <a:rPr lang="zh-CN" altLang="en-US" sz="20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专业建设</a:t>
                </a:r>
                <a:endParaRPr lang="en-US" altLang="zh-CN" sz="20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lvl="0" indent="304800" algn="just">
                  <a:lnSpc>
                    <a:spcPts val="3500"/>
                  </a:lnSpc>
                </a:pPr>
                <a:r>
                  <a:rPr lang="en-US" altLang="zh-CN" b="1" dirty="0">
                    <a:solidFill>
                      <a:prstClr val="black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  4.1.1</a:t>
                </a:r>
                <a:r>
                  <a:rPr lang="zh-CN" altLang="en-US" b="1" dirty="0">
                    <a:solidFill>
                      <a:prstClr val="black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学科专业基本情况</a:t>
                </a:r>
                <a:endParaRPr lang="en-US" altLang="zh-CN" b="1" dirty="0">
                  <a:solidFill>
                    <a:prstClr val="black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lvl="0" indent="304800" algn="just">
                  <a:lnSpc>
                    <a:spcPts val="3500"/>
                  </a:lnSpc>
                </a:pPr>
                <a:r>
                  <a:rPr lang="en-US" altLang="zh-CN" b="1" dirty="0">
                    <a:solidFill>
                      <a:prstClr val="black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  4.1.2</a:t>
                </a:r>
                <a:r>
                  <a:rPr lang="zh-CN" altLang="en-US" b="1" dirty="0">
                    <a:solidFill>
                      <a:prstClr val="black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本科专业情况一览表</a:t>
                </a:r>
                <a:endParaRPr lang="en-US" altLang="zh-CN" b="1" dirty="0">
                  <a:solidFill>
                    <a:prstClr val="black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lvl="0" indent="304800" algn="just">
                  <a:lnSpc>
                    <a:spcPts val="3500"/>
                  </a:lnSpc>
                </a:pPr>
                <a:r>
                  <a:rPr lang="en-US" altLang="zh-CN" b="1" dirty="0">
                    <a:solidFill>
                      <a:prstClr val="black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4.2</a:t>
                </a:r>
                <a:r>
                  <a:rPr lang="zh-CN" altLang="en-US" b="1" dirty="0">
                    <a:solidFill>
                      <a:prstClr val="black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课程与教学</a:t>
                </a:r>
                <a:endParaRPr lang="en-US" altLang="zh-CN" b="1" dirty="0">
                  <a:solidFill>
                    <a:prstClr val="black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lvl="0" indent="304800" algn="just">
                  <a:lnSpc>
                    <a:spcPts val="3500"/>
                  </a:lnSpc>
                </a:pPr>
                <a:r>
                  <a:rPr lang="en-US" altLang="zh-CN" b="1" dirty="0">
                    <a:solidFill>
                      <a:prstClr val="black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  4.2.1</a:t>
                </a:r>
                <a:r>
                  <a:rPr lang="zh-CN" altLang="en-US" b="1" dirty="0">
                    <a:solidFill>
                      <a:prstClr val="black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全校课程开设情况</a:t>
                </a:r>
                <a:endParaRPr lang="en-US" altLang="zh-CN" b="1" dirty="0">
                  <a:solidFill>
                    <a:prstClr val="black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lvl="0" indent="304800">
                  <a:lnSpc>
                    <a:spcPts val="3500"/>
                  </a:lnSpc>
                </a:pPr>
                <a:r>
                  <a:rPr lang="en-US" altLang="zh-CN" b="1" dirty="0">
                    <a:solidFill>
                      <a:prstClr val="black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  4.2.3</a:t>
                </a:r>
                <a:r>
                  <a:rPr lang="zh-CN" altLang="en-US" b="1" dirty="0">
                    <a:solidFill>
                      <a:prstClr val="black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全省部级以上在线开放课程情况</a:t>
                </a:r>
                <a:endParaRPr lang="en-US" altLang="zh-CN" b="1" dirty="0">
                  <a:solidFill>
                    <a:prstClr val="black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lvl="0" indent="304800">
                  <a:lnSpc>
                    <a:spcPts val="3500"/>
                  </a:lnSpc>
                </a:pPr>
                <a:r>
                  <a:rPr lang="zh-CN" altLang="en-US" b="1" dirty="0">
                    <a:solidFill>
                      <a:prstClr val="black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  </a:t>
                </a:r>
                <a:r>
                  <a:rPr lang="en-US" altLang="zh-CN" b="1" dirty="0">
                    <a:solidFill>
                      <a:prstClr val="black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4.2.4</a:t>
                </a:r>
                <a:r>
                  <a:rPr lang="zh-CN" altLang="en-US" b="1" dirty="0">
                    <a:solidFill>
                      <a:srgbClr val="FF0000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教育教学研究与改革项目</a:t>
                </a:r>
                <a:endParaRPr lang="en-US" altLang="zh-CN" b="1" dirty="0">
                  <a:solidFill>
                    <a:srgbClr val="FF0000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lvl="0" indent="304800">
                  <a:lnSpc>
                    <a:spcPts val="3500"/>
                  </a:lnSpc>
                </a:pPr>
                <a:r>
                  <a:rPr lang="en-US" altLang="zh-CN" b="1" dirty="0">
                    <a:solidFill>
                      <a:prstClr val="black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 4.3</a:t>
                </a:r>
                <a:r>
                  <a:rPr lang="zh-CN" altLang="en-US" b="1" dirty="0">
                    <a:solidFill>
                      <a:prstClr val="black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实践教学（</a:t>
                </a:r>
                <a:r>
                  <a:rPr lang="zh-CN" altLang="en-US" b="1" dirty="0">
                    <a:solidFill>
                      <a:srgbClr val="FF0000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生均实习经费</a:t>
                </a:r>
                <a:r>
                  <a:rPr lang="zh-CN" altLang="en-US" b="1" dirty="0">
                    <a:solidFill>
                      <a:prstClr val="black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）</a:t>
                </a:r>
                <a:endParaRPr lang="en-US" altLang="zh-CN" b="1" dirty="0">
                  <a:solidFill>
                    <a:prstClr val="black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lvl="0" indent="304800">
                  <a:lnSpc>
                    <a:spcPts val="3500"/>
                  </a:lnSpc>
                </a:pPr>
                <a:r>
                  <a:rPr lang="en-US" altLang="zh-CN" b="1" dirty="0">
                    <a:solidFill>
                      <a:prstClr val="black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  4.3.1</a:t>
                </a:r>
                <a:r>
                  <a:rPr lang="zh-CN" altLang="en-US" b="1" dirty="0">
                    <a:solidFill>
                      <a:prstClr val="black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分专业实验、毕业综合训练情况</a:t>
                </a:r>
                <a:endParaRPr lang="en-US" altLang="zh-CN" b="1" dirty="0">
                  <a:solidFill>
                    <a:prstClr val="black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lvl="0" indent="304800">
                  <a:lnSpc>
                    <a:spcPts val="3500"/>
                  </a:lnSpc>
                </a:pPr>
                <a:r>
                  <a:rPr lang="en-US" altLang="zh-CN" b="1" dirty="0">
                    <a:solidFill>
                      <a:prstClr val="black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  4.3.2</a:t>
                </a:r>
                <a:r>
                  <a:rPr lang="zh-CN" altLang="en-US" b="1" dirty="0">
                    <a:solidFill>
                      <a:prstClr val="black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院系实验技术人员结构情况</a:t>
                </a:r>
              </a:p>
            </p:txBody>
          </p:sp>
          <p:sp>
            <p:nvSpPr>
              <p:cNvPr id="19" name="右箭头 18"/>
              <p:cNvSpPr/>
              <p:nvPr/>
            </p:nvSpPr>
            <p:spPr bwMode="auto">
              <a:xfrm>
                <a:off x="4466020" y="2686631"/>
                <a:ext cx="887349" cy="530930"/>
              </a:xfrm>
              <a:prstGeom prst="rightArrow">
                <a:avLst>
                  <a:gd name="adj1" fmla="val 57844"/>
                  <a:gd name="adj2" fmla="val 50000"/>
                </a:avLst>
              </a:prstGeom>
              <a:solidFill>
                <a:srgbClr val="D0EAF7"/>
              </a:solidFill>
              <a:ln w="19050" algn="ctr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zh-CN" altLang="en-US" sz="1600" dirty="0"/>
              </a:p>
            </p:txBody>
          </p:sp>
        </p:grpSp>
        <p:sp>
          <p:nvSpPr>
            <p:cNvPr id="22" name="文本框 21"/>
            <p:cNvSpPr txBox="1"/>
            <p:nvPr/>
          </p:nvSpPr>
          <p:spPr bwMode="auto">
            <a:xfrm>
              <a:off x="4776174" y="1241140"/>
              <a:ext cx="4199992" cy="421991"/>
            </a:xfrm>
            <a:prstGeom prst="rect">
              <a:avLst/>
            </a:prstGeom>
            <a:solidFill>
              <a:srgbClr val="70AD47"/>
            </a:solidFill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 algn="ctr" eaLnBrk="0" hangingPunct="0"/>
              <a:r>
                <a:rPr lang="zh-CN" altLang="en-US" sz="2400" b="1" dirty="0">
                  <a:solidFill>
                    <a:schemeClr val="bg1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分析报告</a:t>
              </a:r>
            </a:p>
          </p:txBody>
        </p:sp>
      </p:grpSp>
      <p:graphicFrame>
        <p:nvGraphicFramePr>
          <p:cNvPr id="16" name="表格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1576396"/>
              </p:ext>
            </p:extLst>
          </p:nvPr>
        </p:nvGraphicFramePr>
        <p:xfrm>
          <a:off x="550531" y="1632032"/>
          <a:ext cx="5653499" cy="4896091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11784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360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390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4445">
                <a:tc>
                  <a:txBody>
                    <a:bodyPr/>
                    <a:lstStyle/>
                    <a:p>
                      <a:pPr algn="ctr" rtl="0" fontAlgn="ctr">
                        <a:lnSpc>
                          <a:spcPts val="2000"/>
                        </a:lnSpc>
                      </a:pPr>
                      <a:r>
                        <a:rPr lang="zh-CN" alt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一级指标</a:t>
                      </a:r>
                    </a:p>
                  </a:txBody>
                  <a:tcPr marL="12700" marR="12700" marT="9525" marB="0" anchor="ctr"/>
                </a:tc>
                <a:tc>
                  <a:txBody>
                    <a:bodyPr/>
                    <a:lstStyle/>
                    <a:p>
                      <a:pPr algn="ctr" rtl="0" fontAlgn="ctr">
                        <a:lnSpc>
                          <a:spcPts val="2000"/>
                        </a:lnSpc>
                      </a:pPr>
                      <a:r>
                        <a:rPr lang="zh-CN" alt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二级指标</a:t>
                      </a:r>
                    </a:p>
                  </a:txBody>
                  <a:tcPr marL="12700" marR="12700" marT="9525" marB="0" anchor="ctr"/>
                </a:tc>
                <a:tc>
                  <a:txBody>
                    <a:bodyPr/>
                    <a:lstStyle/>
                    <a:p>
                      <a:pPr algn="ctr" rtl="0" fontAlgn="ctr">
                        <a:lnSpc>
                          <a:spcPts val="2000"/>
                        </a:lnSpc>
                      </a:pPr>
                      <a:r>
                        <a:rPr lang="zh-CN" altLang="en-US" sz="1800" b="1" u="none" strike="noStrike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观测点</a:t>
                      </a:r>
                      <a:endParaRPr lang="zh-CN" alt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700" marR="12700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6539">
                <a:tc rowSpan="8">
                  <a:txBody>
                    <a:bodyPr/>
                    <a:lstStyle/>
                    <a:p>
                      <a:pPr algn="ctr" rtl="0" fontAlgn="ctr">
                        <a:lnSpc>
                          <a:spcPts val="2000"/>
                        </a:lnSpc>
                      </a:pPr>
                      <a:r>
                        <a:rPr lang="en-US" altLang="zh-CN" sz="1800" b="1" u="none" strike="noStrike" dirty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4.</a:t>
                      </a:r>
                      <a:r>
                        <a:rPr lang="zh-CN" altLang="en-US" sz="1800" b="1" u="none" strike="noStrike" dirty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专业与课程建设</a:t>
                      </a:r>
                      <a:endParaRPr lang="zh-CN" altLang="en-US" sz="1800" b="1" i="0" u="none" strike="noStrike" dirty="0">
                        <a:solidFill>
                          <a:srgbClr val="333F50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12700" marR="12700" marT="9525" marB="0" anchor="ctr"/>
                </a:tc>
                <a:tc rowSpan="2">
                  <a:txBody>
                    <a:bodyPr/>
                    <a:lstStyle/>
                    <a:p>
                      <a:pPr algn="ctr" rtl="0" fontAlgn="ctr">
                        <a:lnSpc>
                          <a:spcPts val="2000"/>
                        </a:lnSpc>
                      </a:pPr>
                      <a:r>
                        <a:rPr lang="en-US" altLang="zh-CN" sz="1800" b="1" u="none" strike="noStrike" dirty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4.1 </a:t>
                      </a:r>
                      <a:r>
                        <a:rPr lang="zh-CN" altLang="en-US" sz="1800" b="1" u="none" strike="noStrike" dirty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专业建设</a:t>
                      </a:r>
                      <a:endParaRPr lang="zh-CN" altLang="en-US" sz="1800" b="1" i="0" u="none" strike="noStrike" dirty="0">
                        <a:solidFill>
                          <a:srgbClr val="333F50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12700" marR="12700" marT="9525" marB="0" anchor="ctr"/>
                </a:tc>
                <a:tc>
                  <a:txBody>
                    <a:bodyPr/>
                    <a:lstStyle/>
                    <a:p>
                      <a:pPr algn="l" rtl="0" fontAlgn="ctr">
                        <a:lnSpc>
                          <a:spcPts val="2200"/>
                        </a:lnSpc>
                      </a:pPr>
                      <a:r>
                        <a:rPr lang="en-US" altLang="zh-CN" sz="1600" b="1" u="none" strike="noStrike" dirty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(1)</a:t>
                      </a:r>
                      <a:r>
                        <a:rPr lang="zh-CN" altLang="en-US" sz="1600" b="1" u="none" strike="noStrike" dirty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专业设置与结构调整</a:t>
                      </a:r>
                      <a:endParaRPr lang="zh-CN" altLang="en-US" sz="1600" b="1" i="0" u="none" strike="noStrike" dirty="0">
                        <a:solidFill>
                          <a:srgbClr val="333F50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12700" marR="12700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635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>
                        <a:lnSpc>
                          <a:spcPts val="2200"/>
                        </a:lnSpc>
                      </a:pPr>
                      <a:r>
                        <a:rPr lang="en-US" altLang="zh-CN" sz="1600" b="1" u="none" strike="noStrike" dirty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(2)</a:t>
                      </a:r>
                      <a:r>
                        <a:rPr lang="zh-CN" altLang="en-US" sz="1600" b="1" u="none" strike="noStrike" dirty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培养方案</a:t>
                      </a:r>
                      <a:endParaRPr lang="zh-CN" altLang="en-US" sz="1600" b="1" i="0" u="none" strike="noStrike" dirty="0">
                        <a:solidFill>
                          <a:srgbClr val="333F50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12700" marR="12700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635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>
                        <a:lnSpc>
                          <a:spcPts val="2000"/>
                        </a:lnSpc>
                      </a:pPr>
                      <a:r>
                        <a:rPr lang="en-US" altLang="zh-CN" sz="1800" b="1" u="none" strike="noStrike" dirty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4.2</a:t>
                      </a:r>
                      <a:r>
                        <a:rPr lang="zh-CN" altLang="en-US" sz="1800" b="1" u="none" strike="noStrike" dirty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课程与教学</a:t>
                      </a:r>
                      <a:endParaRPr lang="zh-CN" altLang="en-US" sz="1800" b="1" i="0" u="none" strike="noStrike" dirty="0">
                        <a:solidFill>
                          <a:srgbClr val="333F50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12700" marR="12700" marT="9525" marB="0" anchor="ctr"/>
                </a:tc>
                <a:tc>
                  <a:txBody>
                    <a:bodyPr/>
                    <a:lstStyle/>
                    <a:p>
                      <a:pPr algn="l" rtl="0" fontAlgn="ctr">
                        <a:lnSpc>
                          <a:spcPts val="2200"/>
                        </a:lnSpc>
                      </a:pPr>
                      <a:r>
                        <a:rPr lang="en-US" altLang="zh-CN" sz="1600" b="1" u="none" strike="noStrike" dirty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(1)</a:t>
                      </a:r>
                      <a:r>
                        <a:rPr lang="zh-CN" altLang="en-US" sz="1600" b="1" u="none" strike="noStrike" dirty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教学内容与课程资源建设</a:t>
                      </a:r>
                      <a:endParaRPr lang="zh-CN" altLang="en-US" sz="1600" b="1" i="0" u="none" strike="noStrike" dirty="0">
                        <a:solidFill>
                          <a:srgbClr val="333F50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12700" marR="12700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635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>
                        <a:lnSpc>
                          <a:spcPts val="2200"/>
                        </a:lnSpc>
                      </a:pPr>
                      <a:r>
                        <a:rPr lang="en-US" altLang="zh-CN" sz="1600" b="1" u="none" strike="noStrike" dirty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(2)</a:t>
                      </a:r>
                      <a:r>
                        <a:rPr lang="zh-CN" altLang="en-US" sz="1600" b="1" u="none" strike="noStrike" dirty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教学方法与学习评价</a:t>
                      </a:r>
                      <a:endParaRPr lang="zh-CN" altLang="en-US" sz="1600" b="1" i="0" u="none" strike="noStrike" dirty="0">
                        <a:solidFill>
                          <a:srgbClr val="333F50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12700" marR="12700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900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rtl="0" fontAlgn="ctr">
                        <a:lnSpc>
                          <a:spcPts val="2000"/>
                        </a:lnSpc>
                      </a:pPr>
                      <a:r>
                        <a:rPr lang="en-US" altLang="zh-CN" sz="1800" b="1" u="none" strike="noStrike" dirty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4.3</a:t>
                      </a:r>
                      <a:r>
                        <a:rPr lang="zh-CN" altLang="en-US" sz="1800" b="1" u="none" strike="noStrike" dirty="0"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实践教学</a:t>
                      </a:r>
                      <a:endParaRPr lang="zh-CN" altLang="en-US" sz="1800" b="1" i="0" u="none" strike="noStrike" dirty="0">
                        <a:solidFill>
                          <a:srgbClr val="333F50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12700" marR="12700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>
                        <a:lnSpc>
                          <a:spcPts val="2200"/>
                        </a:lnSpc>
                      </a:pPr>
                      <a:r>
                        <a:rPr lang="zh-CN" alt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（</a:t>
                      </a:r>
                      <a:r>
                        <a:rPr lang="en-US" altLang="zh-CN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1</a:t>
                      </a:r>
                      <a:r>
                        <a:rPr lang="zh-CN" alt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）实验教学</a:t>
                      </a:r>
                    </a:p>
                  </a:txBody>
                  <a:tcPr marL="12700" marR="12700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900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>
                        <a:lnSpc>
                          <a:spcPts val="2200"/>
                        </a:lnSpc>
                      </a:pPr>
                      <a:r>
                        <a:rPr lang="zh-CN" alt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（</a:t>
                      </a:r>
                      <a:r>
                        <a:rPr lang="en-US" altLang="zh-CN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2</a:t>
                      </a:r>
                      <a:r>
                        <a:rPr lang="zh-CN" alt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）实习实训</a:t>
                      </a:r>
                    </a:p>
                  </a:txBody>
                  <a:tcPr marL="12700" marR="12700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900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>
                        <a:lnSpc>
                          <a:spcPts val="2200"/>
                        </a:lnSpc>
                      </a:pPr>
                      <a:r>
                        <a:rPr lang="zh-CN" alt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（</a:t>
                      </a:r>
                      <a:r>
                        <a:rPr lang="en-US" altLang="zh-CN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3</a:t>
                      </a:r>
                      <a:r>
                        <a:rPr lang="zh-CN" alt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）社会实践</a:t>
                      </a:r>
                    </a:p>
                  </a:txBody>
                  <a:tcPr marL="12700" marR="12700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900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>
                        <a:lnSpc>
                          <a:spcPts val="2200"/>
                        </a:lnSpc>
                      </a:pPr>
                      <a:r>
                        <a:rPr lang="zh-CN" alt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（</a:t>
                      </a:r>
                      <a:r>
                        <a:rPr lang="en-US" altLang="zh-CN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4</a:t>
                      </a:r>
                      <a:r>
                        <a:rPr lang="zh-CN" alt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  <a:cs typeface="+mn-cs"/>
                        </a:rPr>
                        <a:t>）毕业论文与综合训练</a:t>
                      </a:r>
                    </a:p>
                  </a:txBody>
                  <a:tcPr marL="12700" marR="12700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609601" y="188913"/>
            <a:ext cx="9903884" cy="576262"/>
          </a:xfrm>
        </p:spPr>
        <p:txBody>
          <a:bodyPr/>
          <a:lstStyle/>
          <a:p>
            <a:r>
              <a:rPr lang="zh-CN" altLang="en-US" sz="4000" b="1" dirty="0">
                <a:solidFill>
                  <a:srgbClr val="70AD47"/>
                </a:solidFill>
                <a:latin typeface="微软雅黑" pitchFamily="34" charset="-122"/>
                <a:ea typeface="微软雅黑" pitchFamily="34" charset="-122"/>
              </a:rPr>
              <a:t>报告结构</a:t>
            </a:r>
            <a:r>
              <a:rPr lang="en-US" altLang="zh-CN" sz="4000" b="1" dirty="0">
                <a:solidFill>
                  <a:srgbClr val="70AD47"/>
                </a:solidFill>
                <a:latin typeface="微软雅黑" pitchFamily="34" charset="-122"/>
                <a:ea typeface="微软雅黑" pitchFamily="34" charset="-122"/>
              </a:rPr>
              <a:t>2——</a:t>
            </a:r>
            <a:r>
              <a:rPr lang="zh-CN" altLang="en-US" sz="4000" b="1" dirty="0">
                <a:solidFill>
                  <a:srgbClr val="70AD47"/>
                </a:solidFill>
                <a:latin typeface="微软雅黑" pitchFamily="34" charset="-122"/>
                <a:ea typeface="微软雅黑" pitchFamily="34" charset="-122"/>
              </a:rPr>
              <a:t>合格评估基本数据</a:t>
            </a:r>
          </a:p>
        </p:txBody>
      </p:sp>
      <p:sp>
        <p:nvSpPr>
          <p:cNvPr id="11" name="矩形 10"/>
          <p:cNvSpPr/>
          <p:nvPr/>
        </p:nvSpPr>
        <p:spPr>
          <a:xfrm>
            <a:off x="241300" y="248041"/>
            <a:ext cx="323850" cy="3238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6741"/>
            <a:ext cx="252413" cy="2524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377736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191873" y="227532"/>
            <a:ext cx="9903884" cy="576262"/>
          </a:xfrm>
        </p:spPr>
        <p:txBody>
          <a:bodyPr/>
          <a:lstStyle/>
          <a:p>
            <a:pPr algn="l">
              <a:defRPr/>
            </a:pPr>
            <a:r>
              <a:rPr lang="zh-CN" altLang="en-US" sz="3600" b="1" kern="0" dirty="0">
                <a:ln w="11430"/>
                <a:solidFill>
                  <a:srgbClr val="005DA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       章节示例</a:t>
            </a:r>
            <a:r>
              <a:rPr lang="en-US" altLang="zh-CN" sz="3600" b="1" kern="0" dirty="0">
                <a:ln w="11430"/>
                <a:solidFill>
                  <a:srgbClr val="005DA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——</a:t>
            </a:r>
            <a:r>
              <a:rPr lang="zh-CN" altLang="en-US" sz="3600" b="1" kern="0" dirty="0">
                <a:ln w="11430"/>
                <a:solidFill>
                  <a:srgbClr val="005DA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专业与课程建设</a:t>
            </a:r>
          </a:p>
        </p:txBody>
      </p:sp>
      <p:sp>
        <p:nvSpPr>
          <p:cNvPr id="17" name="矩形 16"/>
          <p:cNvSpPr/>
          <p:nvPr/>
        </p:nvSpPr>
        <p:spPr>
          <a:xfrm>
            <a:off x="241300" y="248041"/>
            <a:ext cx="323850" cy="3238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0" y="6741"/>
            <a:ext cx="252413" cy="2524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267754" y="1001591"/>
            <a:ext cx="37898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2800" b="1" dirty="0">
                <a:latin typeface="Times New Roman" panose="02020603050405020304" pitchFamily="18" charset="0"/>
                <a:ea typeface="华文楷体" panose="02010600040101010101" pitchFamily="2" charset="-122"/>
                <a:cs typeface="Times New Roman" panose="02020603050405020304" pitchFamily="18" charset="0"/>
              </a:rPr>
              <a:t>1. </a:t>
            </a:r>
            <a:r>
              <a:rPr kumimoji="1" lang="zh-CN" altLang="en-US" sz="2800" b="1" dirty="0">
                <a:latin typeface="Times New Roman" panose="02020603050405020304" pitchFamily="18" charset="0"/>
                <a:ea typeface="华文楷体" panose="02010600040101010101" pitchFamily="2" charset="-122"/>
                <a:cs typeface="Times New Roman" panose="02020603050405020304" pitchFamily="18" charset="0"/>
              </a:rPr>
              <a:t>本科专业情况一览表</a:t>
            </a:r>
          </a:p>
        </p:txBody>
      </p:sp>
      <p:graphicFrame>
        <p:nvGraphicFramePr>
          <p:cNvPr id="9" name="表格 8">
            <a:extLst>
              <a:ext uri="{FF2B5EF4-FFF2-40B4-BE49-F238E27FC236}">
                <a16:creationId xmlns:a16="http://schemas.microsoft.com/office/drawing/2014/main" id="{B4A8F7FC-3517-471D-AE68-7B8D51384A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1962224"/>
              </p:ext>
            </p:extLst>
          </p:nvPr>
        </p:nvGraphicFramePr>
        <p:xfrm>
          <a:off x="332049" y="1576906"/>
          <a:ext cx="11022715" cy="51190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36994">
                  <a:extLst>
                    <a:ext uri="{9D8B030D-6E8A-4147-A177-3AD203B41FA5}">
                      <a16:colId xmlns:a16="http://schemas.microsoft.com/office/drawing/2014/main" val="392343700"/>
                    </a:ext>
                  </a:extLst>
                </a:gridCol>
                <a:gridCol w="1354238">
                  <a:extLst>
                    <a:ext uri="{9D8B030D-6E8A-4147-A177-3AD203B41FA5}">
                      <a16:colId xmlns:a16="http://schemas.microsoft.com/office/drawing/2014/main" val="1845900622"/>
                    </a:ext>
                  </a:extLst>
                </a:gridCol>
                <a:gridCol w="1024233">
                  <a:extLst>
                    <a:ext uri="{9D8B030D-6E8A-4147-A177-3AD203B41FA5}">
                      <a16:colId xmlns:a16="http://schemas.microsoft.com/office/drawing/2014/main" val="3515305445"/>
                    </a:ext>
                  </a:extLst>
                </a:gridCol>
                <a:gridCol w="986563">
                  <a:extLst>
                    <a:ext uri="{9D8B030D-6E8A-4147-A177-3AD203B41FA5}">
                      <a16:colId xmlns:a16="http://schemas.microsoft.com/office/drawing/2014/main" val="946524539"/>
                    </a:ext>
                  </a:extLst>
                </a:gridCol>
                <a:gridCol w="808297">
                  <a:extLst>
                    <a:ext uri="{9D8B030D-6E8A-4147-A177-3AD203B41FA5}">
                      <a16:colId xmlns:a16="http://schemas.microsoft.com/office/drawing/2014/main" val="3351356587"/>
                    </a:ext>
                  </a:extLst>
                </a:gridCol>
                <a:gridCol w="1002065">
                  <a:extLst>
                    <a:ext uri="{9D8B030D-6E8A-4147-A177-3AD203B41FA5}">
                      <a16:colId xmlns:a16="http://schemas.microsoft.com/office/drawing/2014/main" val="3368902553"/>
                    </a:ext>
                  </a:extLst>
                </a:gridCol>
                <a:gridCol w="1002065">
                  <a:extLst>
                    <a:ext uri="{9D8B030D-6E8A-4147-A177-3AD203B41FA5}">
                      <a16:colId xmlns:a16="http://schemas.microsoft.com/office/drawing/2014/main" val="1730293098"/>
                    </a:ext>
                  </a:extLst>
                </a:gridCol>
                <a:gridCol w="1002065">
                  <a:extLst>
                    <a:ext uri="{9D8B030D-6E8A-4147-A177-3AD203B41FA5}">
                      <a16:colId xmlns:a16="http://schemas.microsoft.com/office/drawing/2014/main" val="2443948604"/>
                    </a:ext>
                  </a:extLst>
                </a:gridCol>
                <a:gridCol w="1002065">
                  <a:extLst>
                    <a:ext uri="{9D8B030D-6E8A-4147-A177-3AD203B41FA5}">
                      <a16:colId xmlns:a16="http://schemas.microsoft.com/office/drawing/2014/main" val="896156711"/>
                    </a:ext>
                  </a:extLst>
                </a:gridCol>
                <a:gridCol w="1002065">
                  <a:extLst>
                    <a:ext uri="{9D8B030D-6E8A-4147-A177-3AD203B41FA5}">
                      <a16:colId xmlns:a16="http://schemas.microsoft.com/office/drawing/2014/main" val="270327234"/>
                    </a:ext>
                  </a:extLst>
                </a:gridCol>
                <a:gridCol w="1002065">
                  <a:extLst>
                    <a:ext uri="{9D8B030D-6E8A-4147-A177-3AD203B41FA5}">
                      <a16:colId xmlns:a16="http://schemas.microsoft.com/office/drawing/2014/main" val="4163251738"/>
                    </a:ext>
                  </a:extLst>
                </a:gridCol>
              </a:tblGrid>
              <a:tr h="6703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 dirty="0">
                          <a:latin typeface="Calibri"/>
                          <a:ea typeface="宋体"/>
                          <a:cs typeface="Times New Roman"/>
                        </a:rPr>
                        <a:t>序号</a:t>
                      </a:r>
                      <a:endParaRPr lang="zh-CN" sz="14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 dirty="0">
                          <a:latin typeface="Calibri"/>
                          <a:ea typeface="宋体"/>
                          <a:cs typeface="Times New Roman"/>
                        </a:rPr>
                        <a:t>专业名称</a:t>
                      </a:r>
                      <a:endParaRPr lang="zh-CN" sz="14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>
                          <a:latin typeface="Calibri"/>
                          <a:ea typeface="宋体"/>
                          <a:cs typeface="Times New Roman"/>
                        </a:rPr>
                        <a:t>优势专业</a:t>
                      </a:r>
                      <a:endParaRPr lang="zh-CN" sz="14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>
                          <a:latin typeface="Calibri"/>
                          <a:ea typeface="宋体"/>
                          <a:cs typeface="Times New Roman"/>
                        </a:rPr>
                        <a:t>专业设置时间</a:t>
                      </a:r>
                      <a:endParaRPr lang="zh-CN" sz="14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>
                          <a:latin typeface="Calibri"/>
                          <a:ea typeface="宋体"/>
                          <a:cs typeface="Times New Roman"/>
                        </a:rPr>
                        <a:t>总学时</a:t>
                      </a:r>
                      <a:endParaRPr lang="zh-CN" sz="14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>
                          <a:latin typeface="Calibri"/>
                          <a:ea typeface="宋体"/>
                          <a:cs typeface="Times New Roman"/>
                        </a:rPr>
                        <a:t>总学分</a:t>
                      </a:r>
                      <a:endParaRPr lang="zh-CN" sz="14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>
                          <a:latin typeface="Calibri"/>
                          <a:ea typeface="宋体"/>
                          <a:cs typeface="Times New Roman"/>
                        </a:rPr>
                        <a:t>集中实践教学环节学分</a:t>
                      </a:r>
                      <a:endParaRPr lang="zh-CN" sz="14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>
                          <a:latin typeface="Calibri"/>
                          <a:ea typeface="宋体"/>
                          <a:cs typeface="Times New Roman"/>
                        </a:rPr>
                        <a:t>课内教学学分</a:t>
                      </a:r>
                      <a:endParaRPr lang="zh-CN" sz="14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>
                          <a:latin typeface="Calibri"/>
                          <a:ea typeface="宋体"/>
                          <a:cs typeface="Times New Roman"/>
                        </a:rPr>
                        <a:t>实验教学学分</a:t>
                      </a:r>
                      <a:endParaRPr lang="zh-CN" sz="14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>
                          <a:latin typeface="Calibri"/>
                          <a:ea typeface="宋体"/>
                          <a:cs typeface="Times New Roman"/>
                        </a:rPr>
                        <a:t>课外科技活动学分</a:t>
                      </a:r>
                      <a:endParaRPr lang="zh-CN" sz="14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>
                          <a:latin typeface="Calibri"/>
                          <a:ea typeface="宋体"/>
                          <a:cs typeface="Times New Roman"/>
                        </a:rPr>
                        <a:t>实践教学环节学分所占比例（</a:t>
                      </a:r>
                      <a:r>
                        <a:rPr lang="en-US" sz="1400" b="1" kern="100">
                          <a:latin typeface="Calibri"/>
                          <a:ea typeface="宋体"/>
                          <a:cs typeface="Times New Roman"/>
                        </a:rPr>
                        <a:t>%</a:t>
                      </a:r>
                      <a:r>
                        <a:rPr lang="zh-CN" sz="1400" b="1" kern="100">
                          <a:latin typeface="Calibri"/>
                          <a:ea typeface="宋体"/>
                          <a:cs typeface="Times New Roman"/>
                        </a:rPr>
                        <a:t>）</a:t>
                      </a:r>
                      <a:endParaRPr lang="zh-CN" sz="14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89774944"/>
                  </a:ext>
                </a:extLst>
              </a:tr>
              <a:tr h="4579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latin typeface="宋体"/>
                          <a:ea typeface="宋体"/>
                          <a:cs typeface="Times New Roman"/>
                        </a:rPr>
                        <a:t>1</a:t>
                      </a:r>
                      <a:endParaRPr lang="zh-CN" sz="14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 dirty="0">
                          <a:latin typeface="Calibri"/>
                          <a:ea typeface="宋体"/>
                          <a:cs typeface="Times New Roman"/>
                        </a:rPr>
                        <a:t>汉语言文学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 dirty="0">
                          <a:latin typeface="Calibri"/>
                          <a:ea typeface="宋体"/>
                          <a:cs typeface="Times New Roman"/>
                        </a:rPr>
                        <a:t>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2009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2522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194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41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142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11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0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26.8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33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latin typeface="宋体"/>
                          <a:ea typeface="宋体"/>
                          <a:cs typeface="Times New Roman"/>
                        </a:rPr>
                        <a:t>2</a:t>
                      </a:r>
                      <a:endParaRPr lang="zh-CN" sz="14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 dirty="0">
                          <a:latin typeface="Calibri"/>
                          <a:ea typeface="宋体"/>
                          <a:cs typeface="Times New Roman"/>
                        </a:rPr>
                        <a:t>新闻学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 dirty="0">
                          <a:latin typeface="Calibri"/>
                          <a:ea typeface="宋体"/>
                          <a:cs typeface="Times New Roman"/>
                        </a:rPr>
                        <a:t>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2012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2502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191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41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132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18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0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30.89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09069873"/>
                  </a:ext>
                </a:extLst>
              </a:tr>
              <a:tr h="5233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latin typeface="宋体"/>
                          <a:ea typeface="宋体"/>
                          <a:cs typeface="Times New Roman"/>
                        </a:rPr>
                        <a:t>3</a:t>
                      </a:r>
                      <a:endParaRPr lang="zh-CN" sz="14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>
                          <a:latin typeface="Calibri"/>
                          <a:ea typeface="宋体"/>
                          <a:cs typeface="Times New Roman"/>
                        </a:rPr>
                        <a:t>思想政治教育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>
                          <a:latin typeface="Calibri"/>
                          <a:ea typeface="宋体"/>
                          <a:cs typeface="Times New Roman"/>
                        </a:rPr>
                        <a:t>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2009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2408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189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42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142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5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0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24.87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1244865"/>
                  </a:ext>
                </a:extLst>
              </a:tr>
              <a:tr h="3702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latin typeface="宋体"/>
                          <a:ea typeface="宋体"/>
                          <a:cs typeface="Times New Roman"/>
                        </a:rPr>
                        <a:t>4</a:t>
                      </a:r>
                      <a:endParaRPr lang="zh-CN" sz="14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>
                          <a:latin typeface="Calibri"/>
                          <a:ea typeface="宋体"/>
                          <a:cs typeface="Times New Roman"/>
                        </a:rPr>
                        <a:t>历史学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>
                          <a:latin typeface="Calibri"/>
                          <a:ea typeface="宋体"/>
                          <a:cs typeface="Times New Roman"/>
                        </a:rPr>
                        <a:t>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2010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2460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191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42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142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7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0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25.65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03443273"/>
                  </a:ext>
                </a:extLst>
              </a:tr>
              <a:tr h="3702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latin typeface="宋体"/>
                          <a:ea typeface="宋体"/>
                          <a:cs typeface="Times New Roman"/>
                        </a:rPr>
                        <a:t>5</a:t>
                      </a:r>
                      <a:endParaRPr lang="zh-CN" sz="14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>
                          <a:latin typeface="Calibri"/>
                          <a:ea typeface="宋体"/>
                          <a:cs typeface="Times New Roman"/>
                        </a:rPr>
                        <a:t>人文地理与城乡规划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>
                          <a:latin typeface="Calibri"/>
                          <a:ea typeface="宋体"/>
                          <a:cs typeface="Times New Roman"/>
                        </a:rPr>
                        <a:t>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2016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2436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184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45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129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10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0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29.89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2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latin typeface="宋体"/>
                          <a:ea typeface="宋体"/>
                          <a:cs typeface="Times New Roman"/>
                        </a:rPr>
                        <a:t>6</a:t>
                      </a:r>
                      <a:endParaRPr lang="zh-CN" sz="14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>
                          <a:latin typeface="Calibri"/>
                          <a:ea typeface="宋体"/>
                          <a:cs typeface="Times New Roman"/>
                        </a:rPr>
                        <a:t>地理科学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>
                          <a:latin typeface="Calibri"/>
                          <a:ea typeface="宋体"/>
                          <a:cs typeface="Times New Roman"/>
                        </a:rPr>
                        <a:t>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2011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2530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189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47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128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14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0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32.28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2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latin typeface="宋体"/>
                          <a:ea typeface="宋体"/>
                          <a:cs typeface="Times New Roman"/>
                        </a:rPr>
                        <a:t>7</a:t>
                      </a:r>
                      <a:endParaRPr lang="zh-CN" sz="14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>
                          <a:latin typeface="Calibri"/>
                          <a:ea typeface="宋体"/>
                          <a:cs typeface="Times New Roman"/>
                        </a:rPr>
                        <a:t>学前教育（蒙授）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>
                          <a:latin typeface="Calibri"/>
                          <a:ea typeface="宋体"/>
                          <a:cs typeface="Times New Roman"/>
                        </a:rPr>
                        <a:t>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2011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2490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192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41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129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22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0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32.81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2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latin typeface="宋体"/>
                          <a:ea typeface="宋体"/>
                          <a:cs typeface="Times New Roman"/>
                        </a:rPr>
                        <a:t>8</a:t>
                      </a:r>
                      <a:endParaRPr lang="zh-CN" sz="14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>
                          <a:latin typeface="Calibri"/>
                          <a:ea typeface="宋体"/>
                          <a:cs typeface="Times New Roman"/>
                        </a:rPr>
                        <a:t>小学教育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>
                          <a:latin typeface="Calibri"/>
                          <a:ea typeface="宋体"/>
                          <a:cs typeface="Times New Roman"/>
                        </a:rPr>
                        <a:t>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2011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2480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190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41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131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18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0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31.05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2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latin typeface="宋体"/>
                          <a:ea typeface="宋体"/>
                          <a:cs typeface="Times New Roman"/>
                        </a:rPr>
                        <a:t>9</a:t>
                      </a:r>
                      <a:endParaRPr lang="zh-CN" sz="14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>
                          <a:latin typeface="Calibri"/>
                          <a:ea typeface="宋体"/>
                          <a:cs typeface="Times New Roman"/>
                        </a:rPr>
                        <a:t>英语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>
                          <a:latin typeface="Calibri"/>
                          <a:ea typeface="宋体"/>
                          <a:cs typeface="Times New Roman"/>
                        </a:rPr>
                        <a:t>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2010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2606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189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41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132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16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0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30.16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2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latin typeface="宋体"/>
                          <a:ea typeface="宋体"/>
                          <a:cs typeface="Times New Roman"/>
                        </a:rPr>
                        <a:t>10</a:t>
                      </a:r>
                      <a:endParaRPr lang="zh-CN" sz="14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>
                          <a:latin typeface="Calibri"/>
                          <a:ea typeface="宋体"/>
                          <a:cs typeface="Times New Roman"/>
                        </a:rPr>
                        <a:t>数学与应用数学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>
                          <a:latin typeface="Calibri"/>
                          <a:ea typeface="宋体"/>
                          <a:cs typeface="Times New Roman"/>
                        </a:rPr>
                        <a:t>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2009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2558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194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41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126.5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26.5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宋体"/>
                          <a:ea typeface="宋体"/>
                          <a:cs typeface="Times New Roman"/>
                        </a:rPr>
                        <a:t>0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宋体"/>
                          <a:ea typeface="宋体"/>
                          <a:cs typeface="Times New Roman"/>
                        </a:rPr>
                        <a:t>34.79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8" name="矩形标注 7"/>
          <p:cNvSpPr>
            <a:spLocks noChangeArrowheads="1"/>
          </p:cNvSpPr>
          <p:nvPr/>
        </p:nvSpPr>
        <p:spPr bwMode="auto">
          <a:xfrm>
            <a:off x="8133541" y="541794"/>
            <a:ext cx="2087592" cy="722342"/>
          </a:xfrm>
          <a:prstGeom prst="wedgeRectCallout">
            <a:avLst>
              <a:gd name="adj1" fmla="val 81578"/>
              <a:gd name="adj2" fmla="val 129377"/>
            </a:avLst>
          </a:prstGeom>
          <a:solidFill>
            <a:srgbClr val="B2B2FF">
              <a:alpha val="32941"/>
            </a:srgbClr>
          </a:solidFill>
          <a:ln w="25400">
            <a:solidFill>
              <a:srgbClr val="6F6FBC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000" b="1" dirty="0">
                <a:solidFill>
                  <a:schemeClr val="tx2"/>
                </a:solidFill>
                <a:latin typeface="楷体" pitchFamily="49" charset="-122"/>
                <a:ea typeface="楷体" pitchFamily="49" charset="-122"/>
              </a:rPr>
              <a:t>合格评估标准高于国家标准</a:t>
            </a:r>
          </a:p>
        </p:txBody>
      </p:sp>
    </p:spTree>
    <p:extLst>
      <p:ext uri="{BB962C8B-B14F-4D97-AF65-F5344CB8AC3E}">
        <p14:creationId xmlns:p14="http://schemas.microsoft.com/office/powerpoint/2010/main" val="25223777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191873" y="227532"/>
            <a:ext cx="9903884" cy="576262"/>
          </a:xfrm>
        </p:spPr>
        <p:txBody>
          <a:bodyPr/>
          <a:lstStyle/>
          <a:p>
            <a:pPr algn="l">
              <a:defRPr/>
            </a:pPr>
            <a:r>
              <a:rPr lang="zh-CN" altLang="en-US" sz="3600" b="1" kern="0" dirty="0">
                <a:ln w="11430"/>
                <a:solidFill>
                  <a:srgbClr val="005DA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       章节示例</a:t>
            </a:r>
            <a:r>
              <a:rPr lang="en-US" altLang="zh-CN" sz="3600" b="1" kern="0" dirty="0">
                <a:ln w="11430"/>
                <a:solidFill>
                  <a:srgbClr val="005DA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——</a:t>
            </a:r>
            <a:r>
              <a:rPr lang="zh-CN" altLang="en-US" sz="3600" b="1" kern="0" dirty="0">
                <a:ln w="11430"/>
                <a:solidFill>
                  <a:srgbClr val="005DA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专业与课程建设</a:t>
            </a:r>
          </a:p>
        </p:txBody>
      </p:sp>
      <p:sp>
        <p:nvSpPr>
          <p:cNvPr id="17" name="矩形 16"/>
          <p:cNvSpPr/>
          <p:nvPr/>
        </p:nvSpPr>
        <p:spPr>
          <a:xfrm>
            <a:off x="241300" y="248041"/>
            <a:ext cx="323850" cy="3238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0" y="6741"/>
            <a:ext cx="252413" cy="2524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267754" y="1001591"/>
            <a:ext cx="33265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2800" b="1" dirty="0">
                <a:latin typeface="Times New Roman" panose="02020603050405020304" pitchFamily="18" charset="0"/>
                <a:ea typeface="华文楷体" panose="0201060004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en-US" sz="2800" b="1" dirty="0"/>
              <a:t>全校课程规模情况</a:t>
            </a:r>
            <a:endParaRPr kumimoji="1" lang="zh-CN" altLang="en-US" sz="2800" b="1" dirty="0">
              <a:latin typeface="Times New Roman" panose="02020603050405020304" pitchFamily="18" charset="0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1291219" y="1680364"/>
          <a:ext cx="8998674" cy="42458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97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97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97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97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997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9977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84917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b="1" kern="100" dirty="0">
                          <a:latin typeface="Calibri"/>
                          <a:ea typeface="宋体"/>
                          <a:cs typeface="Times New Roman"/>
                        </a:rPr>
                        <a:t>课程类别</a:t>
                      </a:r>
                      <a:endParaRPr lang="zh-CN" sz="18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b="1" kern="100" dirty="0">
                          <a:latin typeface="Calibri"/>
                          <a:ea typeface="宋体"/>
                          <a:cs typeface="Times New Roman"/>
                        </a:rPr>
                        <a:t>课程门次数</a:t>
                      </a:r>
                      <a:endParaRPr lang="zh-CN" sz="18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b="1" kern="100">
                          <a:latin typeface="Calibri"/>
                          <a:ea typeface="宋体"/>
                          <a:cs typeface="Times New Roman"/>
                        </a:rPr>
                        <a:t>课程规模</a:t>
                      </a:r>
                      <a:endParaRPr lang="zh-CN" sz="18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917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00" dirty="0">
                          <a:latin typeface="宋体"/>
                        </a:rPr>
                        <a:t>30</a:t>
                      </a:r>
                      <a:r>
                        <a:rPr lang="zh-CN" sz="1800" b="1" kern="100" dirty="0">
                          <a:latin typeface="Calibri"/>
                          <a:ea typeface="宋体"/>
                        </a:rPr>
                        <a:t>人及以下课程门次数</a:t>
                      </a:r>
                      <a:endParaRPr lang="zh-CN" sz="1800" kern="100" dirty="0"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100">
                          <a:latin typeface="宋体"/>
                          <a:ea typeface="宋体"/>
                          <a:cs typeface="Times New Roman"/>
                        </a:rPr>
                        <a:t>31-60</a:t>
                      </a:r>
                      <a:r>
                        <a:rPr lang="zh-CN" sz="1800" b="1" kern="100">
                          <a:latin typeface="Calibri"/>
                          <a:ea typeface="宋体"/>
                          <a:cs typeface="Times New Roman"/>
                        </a:rPr>
                        <a:t>人课程门次数</a:t>
                      </a:r>
                      <a:endParaRPr lang="zh-CN" sz="18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100">
                          <a:latin typeface="宋体"/>
                          <a:ea typeface="宋体"/>
                          <a:cs typeface="Times New Roman"/>
                        </a:rPr>
                        <a:t>61-90</a:t>
                      </a:r>
                      <a:r>
                        <a:rPr lang="zh-CN" sz="1800" b="1" kern="100">
                          <a:latin typeface="Calibri"/>
                          <a:ea typeface="宋体"/>
                          <a:cs typeface="Times New Roman"/>
                        </a:rPr>
                        <a:t>人课程门次数</a:t>
                      </a:r>
                      <a:endParaRPr lang="zh-CN" sz="18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100">
                          <a:latin typeface="宋体"/>
                          <a:ea typeface="宋体"/>
                          <a:cs typeface="Times New Roman"/>
                        </a:rPr>
                        <a:t>90</a:t>
                      </a:r>
                      <a:r>
                        <a:rPr lang="zh-CN" sz="1800" b="1" kern="100">
                          <a:latin typeface="Calibri"/>
                          <a:ea typeface="宋体"/>
                          <a:cs typeface="Times New Roman"/>
                        </a:rPr>
                        <a:t>人以上课程门次数</a:t>
                      </a:r>
                      <a:endParaRPr lang="zh-CN" sz="18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491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b="1" kern="100">
                          <a:latin typeface="Calibri"/>
                          <a:ea typeface="宋体"/>
                          <a:cs typeface="Times New Roman"/>
                        </a:rPr>
                        <a:t>专业课</a:t>
                      </a:r>
                      <a:endParaRPr lang="zh-CN" sz="18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latin typeface="宋体"/>
                          <a:ea typeface="宋体"/>
                          <a:cs typeface="Times New Roman"/>
                        </a:rPr>
                        <a:t>2,746</a:t>
                      </a:r>
                      <a:endParaRPr lang="zh-CN" sz="18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latin typeface="宋体"/>
                          <a:ea typeface="宋体"/>
                          <a:cs typeface="Times New Roman"/>
                        </a:rPr>
                        <a:t>1,490</a:t>
                      </a:r>
                      <a:endParaRPr lang="zh-CN" sz="18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latin typeface="宋体"/>
                          <a:ea typeface="宋体"/>
                          <a:cs typeface="Times New Roman"/>
                        </a:rPr>
                        <a:t>1,013</a:t>
                      </a:r>
                      <a:endParaRPr lang="zh-CN" sz="18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latin typeface="宋体"/>
                          <a:ea typeface="宋体"/>
                          <a:cs typeface="Times New Roman"/>
                        </a:rPr>
                        <a:t>238</a:t>
                      </a:r>
                      <a:endParaRPr lang="zh-CN" sz="18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latin typeface="宋体"/>
                          <a:ea typeface="宋体"/>
                          <a:cs typeface="Times New Roman"/>
                        </a:rPr>
                        <a:t>5</a:t>
                      </a:r>
                      <a:endParaRPr lang="zh-CN" sz="18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491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b="1" kern="100">
                          <a:latin typeface="Calibri"/>
                          <a:ea typeface="宋体"/>
                          <a:cs typeface="Times New Roman"/>
                        </a:rPr>
                        <a:t>公共必修课</a:t>
                      </a:r>
                      <a:endParaRPr lang="zh-CN" sz="18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latin typeface="宋体"/>
                          <a:ea typeface="宋体"/>
                          <a:cs typeface="Times New Roman"/>
                        </a:rPr>
                        <a:t>746</a:t>
                      </a:r>
                      <a:endParaRPr lang="zh-CN" sz="18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latin typeface="宋体"/>
                          <a:ea typeface="宋体"/>
                          <a:cs typeface="Times New Roman"/>
                        </a:rPr>
                        <a:t>59</a:t>
                      </a:r>
                      <a:endParaRPr lang="zh-CN" sz="18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latin typeface="宋体"/>
                          <a:ea typeface="宋体"/>
                          <a:cs typeface="Times New Roman"/>
                        </a:rPr>
                        <a:t>389</a:t>
                      </a:r>
                      <a:endParaRPr lang="zh-CN" sz="18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latin typeface="宋体"/>
                          <a:ea typeface="宋体"/>
                          <a:cs typeface="Times New Roman"/>
                        </a:rPr>
                        <a:t>129</a:t>
                      </a:r>
                      <a:endParaRPr lang="zh-CN" sz="18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latin typeface="宋体"/>
                          <a:ea typeface="宋体"/>
                          <a:cs typeface="Times New Roman"/>
                        </a:rPr>
                        <a:t>169</a:t>
                      </a:r>
                      <a:endParaRPr lang="zh-CN" sz="18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491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b="1" kern="100">
                          <a:latin typeface="Calibri"/>
                          <a:ea typeface="宋体"/>
                          <a:cs typeface="Times New Roman"/>
                        </a:rPr>
                        <a:t>公共选修课</a:t>
                      </a:r>
                      <a:endParaRPr lang="zh-CN" sz="18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latin typeface="宋体"/>
                          <a:ea typeface="宋体"/>
                          <a:cs typeface="Times New Roman"/>
                        </a:rPr>
                        <a:t>199</a:t>
                      </a:r>
                      <a:endParaRPr lang="zh-CN" sz="18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latin typeface="宋体"/>
                          <a:ea typeface="宋体"/>
                          <a:cs typeface="Times New Roman"/>
                        </a:rPr>
                        <a:t>17</a:t>
                      </a:r>
                      <a:endParaRPr lang="zh-CN" sz="18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latin typeface="宋体"/>
                          <a:ea typeface="宋体"/>
                          <a:cs typeface="Times New Roman"/>
                        </a:rPr>
                        <a:t>37</a:t>
                      </a:r>
                      <a:endParaRPr lang="zh-CN" sz="18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latin typeface="宋体"/>
                          <a:ea typeface="宋体"/>
                          <a:cs typeface="Times New Roman"/>
                        </a:rPr>
                        <a:t>40</a:t>
                      </a:r>
                      <a:endParaRPr lang="zh-CN" sz="18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latin typeface="宋体"/>
                          <a:ea typeface="宋体"/>
                          <a:cs typeface="Times New Roman"/>
                        </a:rPr>
                        <a:t>105</a:t>
                      </a:r>
                      <a:endParaRPr lang="zh-CN" sz="18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2" name="对话气泡: 圆角矩形 4">
            <a:extLst>
              <a:ext uri="{FF2B5EF4-FFF2-40B4-BE49-F238E27FC236}">
                <a16:creationId xmlns:a16="http://schemas.microsoft.com/office/drawing/2014/main" id="{0C68AFD9-8656-4EAD-B047-35BE538185D6}"/>
              </a:ext>
            </a:extLst>
          </p:cNvPr>
          <p:cNvSpPr/>
          <p:nvPr/>
        </p:nvSpPr>
        <p:spPr bwMode="auto">
          <a:xfrm>
            <a:off x="5050260" y="1039809"/>
            <a:ext cx="2947846" cy="715089"/>
          </a:xfrm>
          <a:prstGeom prst="wedgeRoundRectCallout">
            <a:avLst>
              <a:gd name="adj1" fmla="val -148428"/>
              <a:gd name="adj2" fmla="val 123189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zh-CN" altLang="en-US" b="1" dirty="0"/>
              <a:t>学年内开设了</a:t>
            </a:r>
            <a:r>
              <a:rPr lang="en-US" altLang="zh-CN" b="1" dirty="0"/>
              <a:t>1445</a:t>
            </a:r>
            <a:r>
              <a:rPr lang="zh-CN" altLang="en-US" b="1" dirty="0"/>
              <a:t>门课程，共</a:t>
            </a:r>
            <a:r>
              <a:rPr lang="en-US" altLang="zh-CN" b="1" dirty="0"/>
              <a:t>3691</a:t>
            </a:r>
            <a:r>
              <a:rPr lang="zh-CN" altLang="en-US" b="1" dirty="0"/>
              <a:t>门次</a:t>
            </a:r>
          </a:p>
        </p:txBody>
      </p:sp>
    </p:spTree>
    <p:extLst>
      <p:ext uri="{BB962C8B-B14F-4D97-AF65-F5344CB8AC3E}">
        <p14:creationId xmlns:p14="http://schemas.microsoft.com/office/powerpoint/2010/main" val="2522377736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586480" y="2670913"/>
            <a:ext cx="5130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6000" b="1" spc="50" dirty="0">
                <a:ln w="11430"/>
                <a:solidFill>
                  <a:srgbClr val="0053A3"/>
                </a:solidFill>
                <a:latin typeface="微软雅黑" pitchFamily="34" charset="-122"/>
                <a:ea typeface="微软雅黑" pitchFamily="34" charset="-122"/>
              </a:rPr>
              <a:t>如何做好数据分析报告工作</a:t>
            </a:r>
          </a:p>
          <a:p>
            <a:pPr algn="dist"/>
            <a:endParaRPr lang="zh-CN" altLang="en-US" sz="7200" b="1" spc="50" dirty="0">
              <a:ln w="11430"/>
              <a:solidFill>
                <a:srgbClr val="0053A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41300" y="248041"/>
            <a:ext cx="323850" cy="3238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6741"/>
            <a:ext cx="252413" cy="2524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0"/>
            <a:ext cx="3216275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0" y="6741"/>
            <a:ext cx="3216275" cy="6858000"/>
          </a:xfrm>
          <a:prstGeom prst="rect">
            <a:avLst/>
          </a:prstGeom>
          <a:solidFill>
            <a:srgbClr val="4472C4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975725" y="6741"/>
            <a:ext cx="3216275" cy="6858000"/>
          </a:xfrm>
          <a:prstGeom prst="rect">
            <a:avLst/>
          </a:prstGeom>
          <a:solidFill>
            <a:srgbClr val="4472C4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7796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animBg="1"/>
      <p:bldP spid="5" grpId="0" animBg="1"/>
      <p:bldP spid="7" grpId="0" animBg="1"/>
      <p:bldP spid="14" grpId="0" animBg="1"/>
      <p:bldP spid="1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gray">
          <a:xfrm>
            <a:off x="609600" y="3606604"/>
            <a:ext cx="10806389" cy="1432712"/>
          </a:xfrm>
          <a:custGeom>
            <a:avLst/>
            <a:gdLst/>
            <a:ahLst/>
            <a:cxnLst>
              <a:cxn ang="0">
                <a:pos x="0" y="1440"/>
              </a:cxn>
              <a:cxn ang="0">
                <a:pos x="0" y="1488"/>
              </a:cxn>
              <a:cxn ang="0">
                <a:pos x="1152" y="1488"/>
              </a:cxn>
              <a:cxn ang="0">
                <a:pos x="1392" y="1008"/>
              </a:cxn>
              <a:cxn ang="0">
                <a:pos x="2544" y="1008"/>
              </a:cxn>
              <a:cxn ang="0">
                <a:pos x="2832" y="528"/>
              </a:cxn>
              <a:cxn ang="0">
                <a:pos x="3984" y="528"/>
              </a:cxn>
              <a:cxn ang="0">
                <a:pos x="4272" y="48"/>
              </a:cxn>
              <a:cxn ang="0">
                <a:pos x="5424" y="48"/>
              </a:cxn>
              <a:cxn ang="0">
                <a:pos x="5424" y="0"/>
              </a:cxn>
              <a:cxn ang="0">
                <a:pos x="4272" y="0"/>
              </a:cxn>
              <a:cxn ang="0">
                <a:pos x="3984" y="480"/>
              </a:cxn>
              <a:cxn ang="0">
                <a:pos x="2832" y="480"/>
              </a:cxn>
              <a:cxn ang="0">
                <a:pos x="2544" y="960"/>
              </a:cxn>
              <a:cxn ang="0">
                <a:pos x="1392" y="960"/>
              </a:cxn>
              <a:cxn ang="0">
                <a:pos x="1152" y="1440"/>
              </a:cxn>
              <a:cxn ang="0">
                <a:pos x="0" y="1440"/>
              </a:cxn>
            </a:cxnLst>
            <a:rect l="0" t="0" r="r" b="b"/>
            <a:pathLst>
              <a:path w="5424" h="1488">
                <a:moveTo>
                  <a:pt x="0" y="1440"/>
                </a:moveTo>
                <a:lnTo>
                  <a:pt x="0" y="1488"/>
                </a:lnTo>
                <a:lnTo>
                  <a:pt x="1152" y="1488"/>
                </a:lnTo>
                <a:lnTo>
                  <a:pt x="1392" y="1008"/>
                </a:lnTo>
                <a:lnTo>
                  <a:pt x="2544" y="1008"/>
                </a:lnTo>
                <a:lnTo>
                  <a:pt x="2832" y="528"/>
                </a:lnTo>
                <a:lnTo>
                  <a:pt x="3984" y="528"/>
                </a:lnTo>
                <a:lnTo>
                  <a:pt x="4272" y="48"/>
                </a:lnTo>
                <a:lnTo>
                  <a:pt x="5424" y="48"/>
                </a:lnTo>
                <a:lnTo>
                  <a:pt x="5424" y="0"/>
                </a:lnTo>
                <a:lnTo>
                  <a:pt x="4272" y="0"/>
                </a:lnTo>
                <a:lnTo>
                  <a:pt x="3984" y="480"/>
                </a:lnTo>
                <a:lnTo>
                  <a:pt x="2832" y="480"/>
                </a:lnTo>
                <a:lnTo>
                  <a:pt x="2544" y="960"/>
                </a:lnTo>
                <a:lnTo>
                  <a:pt x="1392" y="960"/>
                </a:lnTo>
                <a:lnTo>
                  <a:pt x="1152" y="1440"/>
                </a:lnTo>
                <a:lnTo>
                  <a:pt x="0" y="144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54118"/>
                  <a:invGamma/>
                </a:schemeClr>
              </a:gs>
            </a:gsLst>
            <a:path path="rect">
              <a:fillToRect l="100000" b="100000"/>
            </a:path>
          </a:gradFill>
          <a:ln w="9525">
            <a:noFill/>
            <a:round/>
            <a:headEnd/>
            <a:tailEnd/>
          </a:ln>
          <a:effectLst/>
          <a:scene3d>
            <a:camera prst="legacyPerspectiveTop"/>
            <a:lightRig rig="legacyNormal3" dir="r"/>
          </a:scene3d>
          <a:sp3d extrusionH="1801800" prstMaterial="legacyPlastic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>
            <a:flatTx/>
          </a:bodyPr>
          <a:lstStyle/>
          <a:p>
            <a:pPr>
              <a:defRPr/>
            </a:pPr>
            <a:endParaRPr lang="zh-CN" altLang="en-US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12" descr="23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 rot="20835898">
            <a:off x="1228583" y="3263327"/>
            <a:ext cx="1623751" cy="109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reeform 5"/>
          <p:cNvSpPr>
            <a:spLocks/>
          </p:cNvSpPr>
          <p:nvPr/>
        </p:nvSpPr>
        <p:spPr bwMode="gray">
          <a:xfrm>
            <a:off x="9406865" y="2616004"/>
            <a:ext cx="751052" cy="298020"/>
          </a:xfrm>
          <a:custGeom>
            <a:avLst/>
            <a:gdLst>
              <a:gd name="T0" fmla="*/ 0 w 335"/>
              <a:gd name="T1" fmla="*/ 166 h 173"/>
              <a:gd name="T2" fmla="*/ 58 w 335"/>
              <a:gd name="T3" fmla="*/ 173 h 173"/>
              <a:gd name="T4" fmla="*/ 297 w 335"/>
              <a:gd name="T5" fmla="*/ 32 h 173"/>
              <a:gd name="T6" fmla="*/ 289 w 335"/>
              <a:gd name="T7" fmla="*/ 8 h 173"/>
              <a:gd name="T8" fmla="*/ 223 w 335"/>
              <a:gd name="T9" fmla="*/ 26 h 173"/>
              <a:gd name="T10" fmla="*/ 0 w 335"/>
              <a:gd name="T11" fmla="*/ 166 h 17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35"/>
              <a:gd name="T19" fmla="*/ 0 h 173"/>
              <a:gd name="T20" fmla="*/ 335 w 335"/>
              <a:gd name="T21" fmla="*/ 173 h 17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35" h="173">
                <a:moveTo>
                  <a:pt x="0" y="166"/>
                </a:moveTo>
                <a:lnTo>
                  <a:pt x="58" y="173"/>
                </a:lnTo>
                <a:lnTo>
                  <a:pt x="297" y="32"/>
                </a:lnTo>
                <a:cubicBezTo>
                  <a:pt x="335" y="5"/>
                  <a:pt x="301" y="9"/>
                  <a:pt x="289" y="8"/>
                </a:cubicBezTo>
                <a:cubicBezTo>
                  <a:pt x="277" y="7"/>
                  <a:pt x="271" y="0"/>
                  <a:pt x="223" y="26"/>
                </a:cubicBezTo>
                <a:lnTo>
                  <a:pt x="0" y="166"/>
                </a:lnTo>
                <a:close/>
              </a:path>
            </a:pathLst>
          </a:custGeom>
          <a:gradFill rotWithShape="1">
            <a:gsLst>
              <a:gs pos="0">
                <a:srgbClr val="181818">
                  <a:alpha val="0"/>
                </a:srgbClr>
              </a:gs>
              <a:gs pos="100000">
                <a:srgbClr val="1C1C1C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Freeform 6"/>
          <p:cNvSpPr>
            <a:spLocks/>
          </p:cNvSpPr>
          <p:nvPr/>
        </p:nvSpPr>
        <p:spPr bwMode="gray">
          <a:xfrm>
            <a:off x="9764436" y="2626839"/>
            <a:ext cx="822793" cy="292852"/>
          </a:xfrm>
          <a:custGeom>
            <a:avLst/>
            <a:gdLst>
              <a:gd name="T0" fmla="*/ 0 w 367"/>
              <a:gd name="T1" fmla="*/ 158 h 170"/>
              <a:gd name="T2" fmla="*/ 80 w 367"/>
              <a:gd name="T3" fmla="*/ 170 h 170"/>
              <a:gd name="T4" fmla="*/ 332 w 367"/>
              <a:gd name="T5" fmla="*/ 37 h 170"/>
              <a:gd name="T6" fmla="*/ 292 w 367"/>
              <a:gd name="T7" fmla="*/ 1 h 170"/>
              <a:gd name="T8" fmla="*/ 230 w 367"/>
              <a:gd name="T9" fmla="*/ 29 h 170"/>
              <a:gd name="T10" fmla="*/ 0 w 367"/>
              <a:gd name="T11" fmla="*/ 158 h 17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67"/>
              <a:gd name="T19" fmla="*/ 0 h 170"/>
              <a:gd name="T20" fmla="*/ 367 w 367"/>
              <a:gd name="T21" fmla="*/ 170 h 17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67" h="170">
                <a:moveTo>
                  <a:pt x="0" y="158"/>
                </a:moveTo>
                <a:lnTo>
                  <a:pt x="80" y="170"/>
                </a:lnTo>
                <a:lnTo>
                  <a:pt x="332" y="37"/>
                </a:lnTo>
                <a:cubicBezTo>
                  <a:pt x="367" y="9"/>
                  <a:pt x="309" y="2"/>
                  <a:pt x="292" y="1"/>
                </a:cubicBezTo>
                <a:cubicBezTo>
                  <a:pt x="280" y="0"/>
                  <a:pt x="279" y="3"/>
                  <a:pt x="230" y="29"/>
                </a:cubicBezTo>
                <a:lnTo>
                  <a:pt x="0" y="158"/>
                </a:lnTo>
                <a:close/>
              </a:path>
            </a:pathLst>
          </a:custGeom>
          <a:gradFill rotWithShape="1">
            <a:gsLst>
              <a:gs pos="0">
                <a:srgbClr val="181818">
                  <a:alpha val="0"/>
                </a:srgbClr>
              </a:gs>
              <a:gs pos="100000">
                <a:srgbClr val="1C1C1C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Freeform 7"/>
          <p:cNvSpPr>
            <a:spLocks/>
          </p:cNvSpPr>
          <p:nvPr/>
        </p:nvSpPr>
        <p:spPr bwMode="gray">
          <a:xfrm>
            <a:off x="10309524" y="2646467"/>
            <a:ext cx="688277" cy="246340"/>
          </a:xfrm>
          <a:custGeom>
            <a:avLst/>
            <a:gdLst>
              <a:gd name="T0" fmla="*/ 0 w 307"/>
              <a:gd name="T1" fmla="*/ 134 h 143"/>
              <a:gd name="T2" fmla="*/ 66 w 307"/>
              <a:gd name="T3" fmla="*/ 143 h 143"/>
              <a:gd name="T4" fmla="*/ 282 w 307"/>
              <a:gd name="T5" fmla="*/ 35 h 143"/>
              <a:gd name="T6" fmla="*/ 219 w 307"/>
              <a:gd name="T7" fmla="*/ 17 h 143"/>
              <a:gd name="T8" fmla="*/ 0 w 307"/>
              <a:gd name="T9" fmla="*/ 134 h 14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07"/>
              <a:gd name="T16" fmla="*/ 0 h 143"/>
              <a:gd name="T17" fmla="*/ 307 w 307"/>
              <a:gd name="T18" fmla="*/ 143 h 14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07" h="143">
                <a:moveTo>
                  <a:pt x="0" y="134"/>
                </a:moveTo>
                <a:lnTo>
                  <a:pt x="66" y="143"/>
                </a:lnTo>
                <a:lnTo>
                  <a:pt x="282" y="35"/>
                </a:lnTo>
                <a:cubicBezTo>
                  <a:pt x="307" y="14"/>
                  <a:pt x="266" y="0"/>
                  <a:pt x="219" y="17"/>
                </a:cubicBezTo>
                <a:lnTo>
                  <a:pt x="0" y="134"/>
                </a:lnTo>
                <a:close/>
              </a:path>
            </a:pathLst>
          </a:custGeom>
          <a:gradFill rotWithShape="1">
            <a:gsLst>
              <a:gs pos="0">
                <a:srgbClr val="181818">
                  <a:alpha val="0"/>
                </a:srgbClr>
              </a:gs>
              <a:gs pos="100000">
                <a:srgbClr val="1C1C1C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Freeform 8"/>
          <p:cNvSpPr>
            <a:spLocks/>
          </p:cNvSpPr>
          <p:nvPr/>
        </p:nvSpPr>
        <p:spPr bwMode="gray">
          <a:xfrm>
            <a:off x="9262798" y="1898480"/>
            <a:ext cx="439239" cy="1007035"/>
          </a:xfrm>
          <a:custGeom>
            <a:avLst/>
            <a:gdLst>
              <a:gd name="T0" fmla="*/ 103 w 224"/>
              <a:gd name="T1" fmla="*/ 101 h 569"/>
              <a:gd name="T2" fmla="*/ 74 w 224"/>
              <a:gd name="T3" fmla="*/ 50 h 569"/>
              <a:gd name="T4" fmla="*/ 121 w 224"/>
              <a:gd name="T5" fmla="*/ 1 h 569"/>
              <a:gd name="T6" fmla="*/ 171 w 224"/>
              <a:gd name="T7" fmla="*/ 52 h 569"/>
              <a:gd name="T8" fmla="*/ 135 w 224"/>
              <a:gd name="T9" fmla="*/ 101 h 569"/>
              <a:gd name="T10" fmla="*/ 134 w 224"/>
              <a:gd name="T11" fmla="*/ 124 h 569"/>
              <a:gd name="T12" fmla="*/ 209 w 224"/>
              <a:gd name="T13" fmla="*/ 145 h 569"/>
              <a:gd name="T14" fmla="*/ 221 w 224"/>
              <a:gd name="T15" fmla="*/ 204 h 569"/>
              <a:gd name="T16" fmla="*/ 218 w 224"/>
              <a:gd name="T17" fmla="*/ 321 h 569"/>
              <a:gd name="T18" fmla="*/ 209 w 224"/>
              <a:gd name="T19" fmla="*/ 365 h 569"/>
              <a:gd name="T20" fmla="*/ 196 w 224"/>
              <a:gd name="T21" fmla="*/ 308 h 569"/>
              <a:gd name="T22" fmla="*/ 187 w 224"/>
              <a:gd name="T23" fmla="*/ 202 h 569"/>
              <a:gd name="T24" fmla="*/ 170 w 224"/>
              <a:gd name="T25" fmla="*/ 321 h 569"/>
              <a:gd name="T26" fmla="*/ 144 w 224"/>
              <a:gd name="T27" fmla="*/ 569 h 569"/>
              <a:gd name="T28" fmla="*/ 78 w 224"/>
              <a:gd name="T29" fmla="*/ 565 h 569"/>
              <a:gd name="T30" fmla="*/ 50 w 224"/>
              <a:gd name="T31" fmla="*/ 325 h 569"/>
              <a:gd name="T32" fmla="*/ 33 w 224"/>
              <a:gd name="T33" fmla="*/ 208 h 569"/>
              <a:gd name="T34" fmla="*/ 25 w 224"/>
              <a:gd name="T35" fmla="*/ 310 h 569"/>
              <a:gd name="T36" fmla="*/ 12 w 224"/>
              <a:gd name="T37" fmla="*/ 365 h 569"/>
              <a:gd name="T38" fmla="*/ 1 w 224"/>
              <a:gd name="T39" fmla="*/ 305 h 569"/>
              <a:gd name="T40" fmla="*/ 7 w 224"/>
              <a:gd name="T41" fmla="*/ 184 h 569"/>
              <a:gd name="T42" fmla="*/ 23 w 224"/>
              <a:gd name="T43" fmla="*/ 140 h 569"/>
              <a:gd name="T44" fmla="*/ 102 w 224"/>
              <a:gd name="T45" fmla="*/ 124 h 569"/>
              <a:gd name="T46" fmla="*/ 103 w 224"/>
              <a:gd name="T47" fmla="*/ 101 h 569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224"/>
              <a:gd name="T73" fmla="*/ 0 h 569"/>
              <a:gd name="T74" fmla="*/ 224 w 224"/>
              <a:gd name="T75" fmla="*/ 569 h 569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224" h="569">
                <a:moveTo>
                  <a:pt x="103" y="101"/>
                </a:moveTo>
                <a:cubicBezTo>
                  <a:pt x="87" y="94"/>
                  <a:pt x="75" y="75"/>
                  <a:pt x="74" y="50"/>
                </a:cubicBezTo>
                <a:cubicBezTo>
                  <a:pt x="72" y="26"/>
                  <a:pt x="90" y="0"/>
                  <a:pt x="121" y="1"/>
                </a:cubicBezTo>
                <a:cubicBezTo>
                  <a:pt x="152" y="2"/>
                  <a:pt x="172" y="18"/>
                  <a:pt x="171" y="52"/>
                </a:cubicBezTo>
                <a:cubicBezTo>
                  <a:pt x="170" y="85"/>
                  <a:pt x="151" y="96"/>
                  <a:pt x="135" y="101"/>
                </a:cubicBezTo>
                <a:cubicBezTo>
                  <a:pt x="132" y="111"/>
                  <a:pt x="132" y="118"/>
                  <a:pt x="134" y="124"/>
                </a:cubicBezTo>
                <a:cubicBezTo>
                  <a:pt x="151" y="131"/>
                  <a:pt x="194" y="132"/>
                  <a:pt x="209" y="145"/>
                </a:cubicBezTo>
                <a:cubicBezTo>
                  <a:pt x="224" y="156"/>
                  <a:pt x="219" y="175"/>
                  <a:pt x="221" y="204"/>
                </a:cubicBezTo>
                <a:lnTo>
                  <a:pt x="218" y="321"/>
                </a:lnTo>
                <a:cubicBezTo>
                  <a:pt x="216" y="348"/>
                  <a:pt x="212" y="367"/>
                  <a:pt x="209" y="365"/>
                </a:cubicBezTo>
                <a:cubicBezTo>
                  <a:pt x="199" y="370"/>
                  <a:pt x="200" y="335"/>
                  <a:pt x="196" y="308"/>
                </a:cubicBezTo>
                <a:lnTo>
                  <a:pt x="187" y="202"/>
                </a:lnTo>
                <a:cubicBezTo>
                  <a:pt x="182" y="204"/>
                  <a:pt x="177" y="260"/>
                  <a:pt x="170" y="321"/>
                </a:cubicBezTo>
                <a:lnTo>
                  <a:pt x="144" y="569"/>
                </a:lnTo>
                <a:lnTo>
                  <a:pt x="78" y="565"/>
                </a:lnTo>
                <a:lnTo>
                  <a:pt x="50" y="325"/>
                </a:lnTo>
                <a:cubicBezTo>
                  <a:pt x="39" y="255"/>
                  <a:pt x="37" y="211"/>
                  <a:pt x="33" y="208"/>
                </a:cubicBezTo>
                <a:lnTo>
                  <a:pt x="25" y="310"/>
                </a:lnTo>
                <a:cubicBezTo>
                  <a:pt x="22" y="336"/>
                  <a:pt x="16" y="366"/>
                  <a:pt x="12" y="365"/>
                </a:cubicBezTo>
                <a:cubicBezTo>
                  <a:pt x="4" y="365"/>
                  <a:pt x="2" y="335"/>
                  <a:pt x="1" y="305"/>
                </a:cubicBezTo>
                <a:cubicBezTo>
                  <a:pt x="0" y="275"/>
                  <a:pt x="3" y="212"/>
                  <a:pt x="7" y="184"/>
                </a:cubicBezTo>
                <a:cubicBezTo>
                  <a:pt x="12" y="157"/>
                  <a:pt x="7" y="150"/>
                  <a:pt x="23" y="140"/>
                </a:cubicBezTo>
                <a:cubicBezTo>
                  <a:pt x="39" y="131"/>
                  <a:pt x="89" y="131"/>
                  <a:pt x="102" y="124"/>
                </a:cubicBezTo>
                <a:cubicBezTo>
                  <a:pt x="106" y="120"/>
                  <a:pt x="108" y="108"/>
                  <a:pt x="103" y="101"/>
                </a:cubicBez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767676"/>
              </a:gs>
            </a:gsLst>
            <a:lin ang="5400000" scaled="1"/>
          </a:gradFill>
          <a:ln w="9525">
            <a:round/>
            <a:headEnd/>
            <a:tailEnd/>
          </a:ln>
          <a:scene3d>
            <a:camera prst="legacyPerspectiveTopRight">
              <a:rot lat="0" lon="899994" rev="0"/>
            </a:camera>
            <a:lightRig rig="legacyFlat1" dir="t"/>
          </a:scene3d>
          <a:sp3d extrusionH="36500" prstMaterial="legacyMetal">
            <a:bevelT w="13500" h="13500" prst="angle"/>
            <a:bevelB w="13500" h="13500" prst="angle"/>
            <a:extrusionClr>
              <a:srgbClr val="333333"/>
            </a:extrusionClr>
          </a:sp3d>
        </p:spPr>
        <p:txBody>
          <a:bodyPr>
            <a:flatTx/>
          </a:bodyPr>
          <a:lstStyle/>
          <a:p>
            <a:endParaRPr lang="zh-CN" altLang="en-US"/>
          </a:p>
        </p:txBody>
      </p:sp>
      <p:sp>
        <p:nvSpPr>
          <p:cNvPr id="11" name="Freeform 9"/>
          <p:cNvSpPr>
            <a:spLocks/>
          </p:cNvSpPr>
          <p:nvPr/>
        </p:nvSpPr>
        <p:spPr bwMode="gray">
          <a:xfrm>
            <a:off x="9650885" y="1773045"/>
            <a:ext cx="485137" cy="1049131"/>
          </a:xfrm>
          <a:custGeom>
            <a:avLst/>
            <a:gdLst>
              <a:gd name="T0" fmla="*/ 410 w 224"/>
              <a:gd name="T1" fmla="*/ 400 h 569"/>
              <a:gd name="T2" fmla="*/ 293 w 224"/>
              <a:gd name="T3" fmla="*/ 198 h 569"/>
              <a:gd name="T4" fmla="*/ 478 w 224"/>
              <a:gd name="T5" fmla="*/ 1 h 569"/>
              <a:gd name="T6" fmla="*/ 680 w 224"/>
              <a:gd name="T7" fmla="*/ 206 h 569"/>
              <a:gd name="T8" fmla="*/ 538 w 224"/>
              <a:gd name="T9" fmla="*/ 400 h 569"/>
              <a:gd name="T10" fmla="*/ 534 w 224"/>
              <a:gd name="T11" fmla="*/ 492 h 569"/>
              <a:gd name="T12" fmla="*/ 832 w 224"/>
              <a:gd name="T13" fmla="*/ 574 h 569"/>
              <a:gd name="T14" fmla="*/ 880 w 224"/>
              <a:gd name="T15" fmla="*/ 809 h 569"/>
              <a:gd name="T16" fmla="*/ 865 w 224"/>
              <a:gd name="T17" fmla="*/ 1273 h 569"/>
              <a:gd name="T18" fmla="*/ 832 w 224"/>
              <a:gd name="T19" fmla="*/ 1448 h 569"/>
              <a:gd name="T20" fmla="*/ 783 w 224"/>
              <a:gd name="T21" fmla="*/ 1224 h 569"/>
              <a:gd name="T22" fmla="*/ 745 w 224"/>
              <a:gd name="T23" fmla="*/ 803 h 569"/>
              <a:gd name="T24" fmla="*/ 677 w 224"/>
              <a:gd name="T25" fmla="*/ 1273 h 569"/>
              <a:gd name="T26" fmla="*/ 572 w 224"/>
              <a:gd name="T27" fmla="*/ 2260 h 569"/>
              <a:gd name="T28" fmla="*/ 308 w 224"/>
              <a:gd name="T29" fmla="*/ 2244 h 569"/>
              <a:gd name="T30" fmla="*/ 198 w 224"/>
              <a:gd name="T31" fmla="*/ 1291 h 569"/>
              <a:gd name="T32" fmla="*/ 133 w 224"/>
              <a:gd name="T33" fmla="*/ 827 h 569"/>
              <a:gd name="T34" fmla="*/ 98 w 224"/>
              <a:gd name="T35" fmla="*/ 1232 h 569"/>
              <a:gd name="T36" fmla="*/ 48 w 224"/>
              <a:gd name="T37" fmla="*/ 1448 h 569"/>
              <a:gd name="T38" fmla="*/ 1 w 224"/>
              <a:gd name="T39" fmla="*/ 1212 h 569"/>
              <a:gd name="T40" fmla="*/ 29 w 224"/>
              <a:gd name="T41" fmla="*/ 731 h 569"/>
              <a:gd name="T42" fmla="*/ 93 w 224"/>
              <a:gd name="T43" fmla="*/ 554 h 569"/>
              <a:gd name="T44" fmla="*/ 405 w 224"/>
              <a:gd name="T45" fmla="*/ 492 h 569"/>
              <a:gd name="T46" fmla="*/ 410 w 224"/>
              <a:gd name="T47" fmla="*/ 400 h 569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224"/>
              <a:gd name="T73" fmla="*/ 0 h 569"/>
              <a:gd name="T74" fmla="*/ 224 w 224"/>
              <a:gd name="T75" fmla="*/ 569 h 569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224" h="569">
                <a:moveTo>
                  <a:pt x="103" y="101"/>
                </a:moveTo>
                <a:cubicBezTo>
                  <a:pt x="87" y="94"/>
                  <a:pt x="75" y="75"/>
                  <a:pt x="74" y="50"/>
                </a:cubicBezTo>
                <a:cubicBezTo>
                  <a:pt x="72" y="26"/>
                  <a:pt x="90" y="0"/>
                  <a:pt x="121" y="1"/>
                </a:cubicBezTo>
                <a:cubicBezTo>
                  <a:pt x="152" y="2"/>
                  <a:pt x="172" y="18"/>
                  <a:pt x="171" y="52"/>
                </a:cubicBezTo>
                <a:cubicBezTo>
                  <a:pt x="170" y="85"/>
                  <a:pt x="151" y="96"/>
                  <a:pt x="135" y="101"/>
                </a:cubicBezTo>
                <a:cubicBezTo>
                  <a:pt x="132" y="111"/>
                  <a:pt x="132" y="118"/>
                  <a:pt x="134" y="124"/>
                </a:cubicBezTo>
                <a:cubicBezTo>
                  <a:pt x="151" y="131"/>
                  <a:pt x="194" y="132"/>
                  <a:pt x="209" y="145"/>
                </a:cubicBezTo>
                <a:cubicBezTo>
                  <a:pt x="224" y="156"/>
                  <a:pt x="219" y="175"/>
                  <a:pt x="221" y="204"/>
                </a:cubicBezTo>
                <a:lnTo>
                  <a:pt x="218" y="321"/>
                </a:lnTo>
                <a:cubicBezTo>
                  <a:pt x="216" y="348"/>
                  <a:pt x="212" y="367"/>
                  <a:pt x="209" y="365"/>
                </a:cubicBezTo>
                <a:cubicBezTo>
                  <a:pt x="199" y="370"/>
                  <a:pt x="200" y="335"/>
                  <a:pt x="196" y="308"/>
                </a:cubicBezTo>
                <a:lnTo>
                  <a:pt x="187" y="202"/>
                </a:lnTo>
                <a:cubicBezTo>
                  <a:pt x="182" y="204"/>
                  <a:pt x="177" y="260"/>
                  <a:pt x="170" y="321"/>
                </a:cubicBezTo>
                <a:lnTo>
                  <a:pt x="144" y="569"/>
                </a:lnTo>
                <a:lnTo>
                  <a:pt x="78" y="565"/>
                </a:lnTo>
                <a:lnTo>
                  <a:pt x="50" y="325"/>
                </a:lnTo>
                <a:cubicBezTo>
                  <a:pt x="39" y="255"/>
                  <a:pt x="37" y="211"/>
                  <a:pt x="33" y="208"/>
                </a:cubicBezTo>
                <a:lnTo>
                  <a:pt x="25" y="310"/>
                </a:lnTo>
                <a:cubicBezTo>
                  <a:pt x="22" y="336"/>
                  <a:pt x="16" y="366"/>
                  <a:pt x="12" y="365"/>
                </a:cubicBezTo>
                <a:cubicBezTo>
                  <a:pt x="4" y="365"/>
                  <a:pt x="2" y="335"/>
                  <a:pt x="1" y="305"/>
                </a:cubicBezTo>
                <a:cubicBezTo>
                  <a:pt x="0" y="275"/>
                  <a:pt x="3" y="212"/>
                  <a:pt x="7" y="184"/>
                </a:cubicBezTo>
                <a:cubicBezTo>
                  <a:pt x="12" y="157"/>
                  <a:pt x="7" y="150"/>
                  <a:pt x="23" y="140"/>
                </a:cubicBezTo>
                <a:cubicBezTo>
                  <a:pt x="39" y="131"/>
                  <a:pt x="89" y="131"/>
                  <a:pt x="102" y="124"/>
                </a:cubicBezTo>
                <a:cubicBezTo>
                  <a:pt x="106" y="120"/>
                  <a:pt x="108" y="108"/>
                  <a:pt x="103" y="101"/>
                </a:cubicBez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767676"/>
              </a:gs>
            </a:gsLst>
            <a:lin ang="5400000" scaled="1"/>
          </a:gradFill>
          <a:ln w="9525">
            <a:round/>
            <a:headEnd/>
            <a:tailEnd/>
          </a:ln>
          <a:scene3d>
            <a:camera prst="legacyPerspectiveTopRight">
              <a:rot lat="0" lon="899994" rev="0"/>
            </a:camera>
            <a:lightRig rig="legacyFlat1" dir="t"/>
          </a:scene3d>
          <a:sp3d extrusionH="36500" prstMaterial="legacyMetal">
            <a:bevelT w="13500" h="13500" prst="angle"/>
            <a:bevelB w="13500" h="13500" prst="angle"/>
            <a:extrusionClr>
              <a:srgbClr val="333333"/>
            </a:extrusionClr>
          </a:sp3d>
        </p:spPr>
        <p:txBody>
          <a:bodyPr>
            <a:flatTx/>
          </a:bodyPr>
          <a:lstStyle/>
          <a:p>
            <a:endParaRPr lang="zh-CN" altLang="en-US"/>
          </a:p>
        </p:txBody>
      </p:sp>
      <p:sp>
        <p:nvSpPr>
          <p:cNvPr id="13" name="Freeform 10"/>
          <p:cNvSpPr>
            <a:spLocks/>
          </p:cNvSpPr>
          <p:nvPr/>
        </p:nvSpPr>
        <p:spPr bwMode="gray">
          <a:xfrm>
            <a:off x="10043472" y="1550020"/>
            <a:ext cx="540109" cy="1104944"/>
          </a:xfrm>
          <a:custGeom>
            <a:avLst/>
            <a:gdLst>
              <a:gd name="T0" fmla="*/ 103 w 224"/>
              <a:gd name="T1" fmla="*/ 101 h 569"/>
              <a:gd name="T2" fmla="*/ 74 w 224"/>
              <a:gd name="T3" fmla="*/ 50 h 569"/>
              <a:gd name="T4" fmla="*/ 121 w 224"/>
              <a:gd name="T5" fmla="*/ 1 h 569"/>
              <a:gd name="T6" fmla="*/ 171 w 224"/>
              <a:gd name="T7" fmla="*/ 52 h 569"/>
              <a:gd name="T8" fmla="*/ 135 w 224"/>
              <a:gd name="T9" fmla="*/ 101 h 569"/>
              <a:gd name="T10" fmla="*/ 134 w 224"/>
              <a:gd name="T11" fmla="*/ 124 h 569"/>
              <a:gd name="T12" fmla="*/ 209 w 224"/>
              <a:gd name="T13" fmla="*/ 145 h 569"/>
              <a:gd name="T14" fmla="*/ 221 w 224"/>
              <a:gd name="T15" fmla="*/ 204 h 569"/>
              <a:gd name="T16" fmla="*/ 218 w 224"/>
              <a:gd name="T17" fmla="*/ 321 h 569"/>
              <a:gd name="T18" fmla="*/ 209 w 224"/>
              <a:gd name="T19" fmla="*/ 365 h 569"/>
              <a:gd name="T20" fmla="*/ 196 w 224"/>
              <a:gd name="T21" fmla="*/ 308 h 569"/>
              <a:gd name="T22" fmla="*/ 187 w 224"/>
              <a:gd name="T23" fmla="*/ 202 h 569"/>
              <a:gd name="T24" fmla="*/ 170 w 224"/>
              <a:gd name="T25" fmla="*/ 321 h 569"/>
              <a:gd name="T26" fmla="*/ 144 w 224"/>
              <a:gd name="T27" fmla="*/ 569 h 569"/>
              <a:gd name="T28" fmla="*/ 78 w 224"/>
              <a:gd name="T29" fmla="*/ 565 h 569"/>
              <a:gd name="T30" fmla="*/ 50 w 224"/>
              <a:gd name="T31" fmla="*/ 325 h 569"/>
              <a:gd name="T32" fmla="*/ 33 w 224"/>
              <a:gd name="T33" fmla="*/ 208 h 569"/>
              <a:gd name="T34" fmla="*/ 25 w 224"/>
              <a:gd name="T35" fmla="*/ 310 h 569"/>
              <a:gd name="T36" fmla="*/ 12 w 224"/>
              <a:gd name="T37" fmla="*/ 365 h 569"/>
              <a:gd name="T38" fmla="*/ 1 w 224"/>
              <a:gd name="T39" fmla="*/ 305 h 569"/>
              <a:gd name="T40" fmla="*/ 7 w 224"/>
              <a:gd name="T41" fmla="*/ 184 h 569"/>
              <a:gd name="T42" fmla="*/ 23 w 224"/>
              <a:gd name="T43" fmla="*/ 140 h 569"/>
              <a:gd name="T44" fmla="*/ 102 w 224"/>
              <a:gd name="T45" fmla="*/ 124 h 569"/>
              <a:gd name="T46" fmla="*/ 103 w 224"/>
              <a:gd name="T47" fmla="*/ 101 h 569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224"/>
              <a:gd name="T73" fmla="*/ 0 h 569"/>
              <a:gd name="T74" fmla="*/ 224 w 224"/>
              <a:gd name="T75" fmla="*/ 569 h 569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224" h="569">
                <a:moveTo>
                  <a:pt x="103" y="101"/>
                </a:moveTo>
                <a:cubicBezTo>
                  <a:pt x="87" y="94"/>
                  <a:pt x="75" y="75"/>
                  <a:pt x="74" y="50"/>
                </a:cubicBezTo>
                <a:cubicBezTo>
                  <a:pt x="72" y="26"/>
                  <a:pt x="90" y="0"/>
                  <a:pt x="121" y="1"/>
                </a:cubicBezTo>
                <a:cubicBezTo>
                  <a:pt x="152" y="2"/>
                  <a:pt x="172" y="18"/>
                  <a:pt x="171" y="52"/>
                </a:cubicBezTo>
                <a:cubicBezTo>
                  <a:pt x="170" y="85"/>
                  <a:pt x="151" y="96"/>
                  <a:pt x="135" y="101"/>
                </a:cubicBezTo>
                <a:cubicBezTo>
                  <a:pt x="132" y="111"/>
                  <a:pt x="132" y="118"/>
                  <a:pt x="134" y="124"/>
                </a:cubicBezTo>
                <a:cubicBezTo>
                  <a:pt x="151" y="131"/>
                  <a:pt x="194" y="132"/>
                  <a:pt x="209" y="145"/>
                </a:cubicBezTo>
                <a:cubicBezTo>
                  <a:pt x="224" y="156"/>
                  <a:pt x="219" y="175"/>
                  <a:pt x="221" y="204"/>
                </a:cubicBezTo>
                <a:lnTo>
                  <a:pt x="218" y="321"/>
                </a:lnTo>
                <a:cubicBezTo>
                  <a:pt x="216" y="348"/>
                  <a:pt x="212" y="367"/>
                  <a:pt x="209" y="365"/>
                </a:cubicBezTo>
                <a:cubicBezTo>
                  <a:pt x="199" y="370"/>
                  <a:pt x="200" y="335"/>
                  <a:pt x="196" y="308"/>
                </a:cubicBezTo>
                <a:lnTo>
                  <a:pt x="187" y="202"/>
                </a:lnTo>
                <a:cubicBezTo>
                  <a:pt x="182" y="204"/>
                  <a:pt x="177" y="260"/>
                  <a:pt x="170" y="321"/>
                </a:cubicBezTo>
                <a:lnTo>
                  <a:pt x="144" y="569"/>
                </a:lnTo>
                <a:lnTo>
                  <a:pt x="78" y="565"/>
                </a:lnTo>
                <a:lnTo>
                  <a:pt x="50" y="325"/>
                </a:lnTo>
                <a:cubicBezTo>
                  <a:pt x="39" y="255"/>
                  <a:pt x="37" y="211"/>
                  <a:pt x="33" y="208"/>
                </a:cubicBezTo>
                <a:lnTo>
                  <a:pt x="25" y="310"/>
                </a:lnTo>
                <a:cubicBezTo>
                  <a:pt x="22" y="336"/>
                  <a:pt x="16" y="366"/>
                  <a:pt x="12" y="365"/>
                </a:cubicBezTo>
                <a:cubicBezTo>
                  <a:pt x="4" y="365"/>
                  <a:pt x="2" y="335"/>
                  <a:pt x="1" y="305"/>
                </a:cubicBezTo>
                <a:cubicBezTo>
                  <a:pt x="0" y="275"/>
                  <a:pt x="3" y="212"/>
                  <a:pt x="7" y="184"/>
                </a:cubicBezTo>
                <a:cubicBezTo>
                  <a:pt x="12" y="157"/>
                  <a:pt x="7" y="150"/>
                  <a:pt x="23" y="140"/>
                </a:cubicBezTo>
                <a:cubicBezTo>
                  <a:pt x="39" y="131"/>
                  <a:pt x="89" y="131"/>
                  <a:pt x="102" y="124"/>
                </a:cubicBezTo>
                <a:cubicBezTo>
                  <a:pt x="106" y="120"/>
                  <a:pt x="108" y="108"/>
                  <a:pt x="103" y="101"/>
                </a:cubicBez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767676"/>
              </a:gs>
            </a:gsLst>
            <a:lin ang="5400000" scaled="1"/>
          </a:gradFill>
          <a:ln w="9525">
            <a:round/>
            <a:headEnd/>
            <a:tailEnd/>
          </a:ln>
          <a:scene3d>
            <a:camera prst="legacyPerspectiveTopRight">
              <a:rot lat="0" lon="899994" rev="0"/>
            </a:camera>
            <a:lightRig rig="legacyFlat1" dir="t"/>
          </a:scene3d>
          <a:sp3d extrusionH="36500" prstMaterial="legacyMetal">
            <a:bevelT w="13500" h="13500" prst="angle"/>
            <a:bevelB w="13500" h="13500" prst="angle"/>
            <a:extrusionClr>
              <a:srgbClr val="333333"/>
            </a:extrusionClr>
          </a:sp3d>
        </p:spPr>
        <p:txBody>
          <a:bodyPr>
            <a:flatTx/>
          </a:bodyPr>
          <a:lstStyle/>
          <a:p>
            <a:endParaRPr lang="zh-CN" altLang="en-US"/>
          </a:p>
        </p:txBody>
      </p:sp>
      <p:pic>
        <p:nvPicPr>
          <p:cNvPr id="15" name="Picture 22" descr="013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gray">
          <a:xfrm rot="19760842">
            <a:off x="4055638" y="2599013"/>
            <a:ext cx="1216668" cy="1255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图片 1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633827">
            <a:off x="6343455" y="2395866"/>
            <a:ext cx="1587852" cy="1244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AutoShape 15"/>
          <p:cNvSpPr>
            <a:spLocks noChangeArrowheads="1"/>
          </p:cNvSpPr>
          <p:nvPr/>
        </p:nvSpPr>
        <p:spPr bwMode="gray">
          <a:xfrm>
            <a:off x="966761" y="4435349"/>
            <a:ext cx="2220208" cy="360000"/>
          </a:xfrm>
          <a:prstGeom prst="roundRect">
            <a:avLst>
              <a:gd name="adj" fmla="val 50000"/>
            </a:avLst>
          </a:prstGeom>
          <a:solidFill>
            <a:srgbClr val="A0577B"/>
          </a:solidFill>
          <a:ln w="12700">
            <a:noFill/>
            <a:round/>
            <a:headEnd/>
            <a:tailEnd/>
          </a:ln>
          <a:effectLst>
            <a:outerShdw dist="35921" dir="2700000" algn="ctr" rotWithShape="0">
              <a:srgbClr val="080808">
                <a:alpha val="50000"/>
              </a:srgbClr>
            </a:outerShdw>
          </a:effectLst>
          <a:scene3d>
            <a:camera prst="obliqueBottomLeft"/>
            <a:lightRig rig="threePt" dir="t"/>
          </a:scene3d>
        </p:spPr>
        <p:txBody>
          <a:bodyPr wrap="none" anchor="ctr"/>
          <a:lstStyle/>
          <a:p>
            <a:pPr>
              <a:defRPr/>
            </a:pPr>
            <a:endParaRPr lang="zh-CN" altLang="en-US" b="1">
              <a:ln w="10160">
                <a:noFill/>
                <a:prstDash val="solid"/>
              </a:ln>
              <a:solidFill>
                <a:srgbClr val="00206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3" name="AutoShape 16"/>
          <p:cNvSpPr>
            <a:spLocks noChangeArrowheads="1"/>
          </p:cNvSpPr>
          <p:nvPr/>
        </p:nvSpPr>
        <p:spPr bwMode="gray">
          <a:xfrm flipH="1">
            <a:off x="3076437" y="4465961"/>
            <a:ext cx="99100" cy="301224"/>
          </a:xfrm>
          <a:prstGeom prst="moon">
            <a:avLst>
              <a:gd name="adj" fmla="val 22032"/>
            </a:avLst>
          </a:prstGeom>
          <a:solidFill>
            <a:srgbClr val="FF99FF"/>
          </a:solidFill>
          <a:ln w="9525">
            <a:noFill/>
            <a:miter lim="800000"/>
            <a:headEnd/>
            <a:tailEnd/>
          </a:ln>
          <a:effectLst/>
          <a:scene3d>
            <a:camera prst="obliqueBottomLeft"/>
            <a:lightRig rig="threePt" dir="t"/>
          </a:scene3d>
        </p:spPr>
        <p:txBody>
          <a:bodyPr wrap="none" anchor="ctr"/>
          <a:lstStyle/>
          <a:p>
            <a:pPr>
              <a:defRPr/>
            </a:pPr>
            <a:endParaRPr lang="zh-CN" altLang="en-US" b="1">
              <a:ln w="10160">
                <a:noFill/>
                <a:prstDash val="solid"/>
              </a:ln>
              <a:solidFill>
                <a:srgbClr val="00206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4" name="AutoShape 17"/>
          <p:cNvSpPr>
            <a:spLocks noChangeArrowheads="1"/>
          </p:cNvSpPr>
          <p:nvPr/>
        </p:nvSpPr>
        <p:spPr bwMode="gray">
          <a:xfrm>
            <a:off x="980102" y="4467187"/>
            <a:ext cx="99100" cy="296327"/>
          </a:xfrm>
          <a:prstGeom prst="moon">
            <a:avLst>
              <a:gd name="adj" fmla="val 22032"/>
            </a:avLst>
          </a:prstGeom>
          <a:solidFill>
            <a:srgbClr val="FF99FF"/>
          </a:solidFill>
          <a:ln w="9525">
            <a:noFill/>
            <a:miter lim="800000"/>
            <a:headEnd/>
            <a:tailEnd/>
          </a:ln>
          <a:effectLst/>
          <a:scene3d>
            <a:camera prst="obliqueBottomLeft"/>
            <a:lightRig rig="threePt" dir="t"/>
          </a:scene3d>
        </p:spPr>
        <p:txBody>
          <a:bodyPr wrap="none" anchor="ctr"/>
          <a:lstStyle/>
          <a:p>
            <a:pPr>
              <a:defRPr/>
            </a:pPr>
            <a:endParaRPr lang="zh-CN" altLang="en-US" b="1">
              <a:ln w="10160">
                <a:noFill/>
                <a:prstDash val="solid"/>
              </a:ln>
              <a:solidFill>
                <a:srgbClr val="00206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3" name="Text Box 18"/>
          <p:cNvSpPr txBox="1">
            <a:spLocks noChangeArrowheads="1"/>
          </p:cNvSpPr>
          <p:nvPr/>
        </p:nvSpPr>
        <p:spPr bwMode="gray">
          <a:xfrm>
            <a:off x="929243" y="4408633"/>
            <a:ext cx="2259973" cy="400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/>
            </a:outerShdw>
          </a:effectLst>
          <a:scene3d>
            <a:camera prst="obliqueBottomLeft"/>
            <a:lightRig rig="threePt" dir="t"/>
          </a:scene3d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zh-CN" altLang="en-US" sz="2000" b="1" i="0" dirty="0">
                <a:solidFill>
                  <a:schemeClr val="bg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数据采集</a:t>
            </a:r>
            <a:endParaRPr lang="en-US" altLang="zh-CN" sz="2000" b="1" i="0" dirty="0">
              <a:solidFill>
                <a:schemeClr val="bg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3503965" y="4022437"/>
            <a:ext cx="2220208" cy="360000"/>
            <a:chOff x="406" y="980"/>
            <a:chExt cx="2330" cy="294"/>
          </a:xfrm>
          <a:solidFill>
            <a:schemeClr val="accent2">
              <a:lumMod val="75000"/>
            </a:schemeClr>
          </a:solidFill>
          <a:scene3d>
            <a:camera prst="obliqueBottomLeft"/>
            <a:lightRig rig="threePt" dir="t"/>
          </a:scene3d>
        </p:grpSpPr>
        <p:sp>
          <p:nvSpPr>
            <p:cNvPr id="18" name="AutoShape 15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pFill/>
            <a:ln w="12700">
              <a:noFill/>
              <a:round/>
              <a:headEnd/>
              <a:tailEnd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 b="1">
                <a:ln w="10160">
                  <a:noFill/>
                  <a:prstDash val="solid"/>
                </a:ln>
                <a:solidFill>
                  <a:srgbClr val="005DA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9" name="AutoShape 16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b="1">
                <a:ln w="10160">
                  <a:noFill/>
                  <a:prstDash val="solid"/>
                </a:ln>
                <a:solidFill>
                  <a:srgbClr val="005DA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0" name="AutoShape 17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b="1">
                <a:ln w="10160">
                  <a:noFill/>
                  <a:prstDash val="solid"/>
                </a:ln>
                <a:solidFill>
                  <a:srgbClr val="005DA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34" name="Text Box 18"/>
          <p:cNvSpPr txBox="1">
            <a:spLocks noChangeArrowheads="1"/>
          </p:cNvSpPr>
          <p:nvPr/>
        </p:nvSpPr>
        <p:spPr bwMode="gray">
          <a:xfrm>
            <a:off x="3596568" y="4002436"/>
            <a:ext cx="2044987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/>
            </a:outerShdw>
          </a:effectLst>
          <a:scene3d>
            <a:camera prst="obliqueBottomLeft"/>
            <a:lightRig rig="threePt" dir="t"/>
          </a:scene3d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zh-CN" altLang="en-US" sz="2000" b="1" i="0" dirty="0">
                <a:solidFill>
                  <a:schemeClr val="bg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报告生成</a:t>
            </a:r>
            <a:endParaRPr lang="en-US" altLang="zh-CN" sz="2000" b="1" i="0" dirty="0">
              <a:solidFill>
                <a:schemeClr val="bg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sp>
        <p:nvSpPr>
          <p:cNvPr id="26" name="AutoShape 15"/>
          <p:cNvSpPr>
            <a:spLocks noChangeArrowheads="1"/>
          </p:cNvSpPr>
          <p:nvPr/>
        </p:nvSpPr>
        <p:spPr bwMode="gray">
          <a:xfrm>
            <a:off x="6135685" y="3538909"/>
            <a:ext cx="2220208" cy="360000"/>
          </a:xfrm>
          <a:prstGeom prst="roundRect">
            <a:avLst>
              <a:gd name="adj" fmla="val 50000"/>
            </a:avLst>
          </a:prstGeom>
          <a:solidFill>
            <a:schemeClr val="accent4">
              <a:lumMod val="50000"/>
            </a:schemeClr>
          </a:solidFill>
          <a:ln>
            <a:headEnd/>
            <a:tailEnd/>
          </a:ln>
          <a:scene3d>
            <a:camera prst="obliqueBottomLeft"/>
            <a:lightRig rig="threePt" dir="t"/>
          </a:scene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zh-CN" altLang="en-US" b="1">
              <a:ln w="10160">
                <a:noFill/>
                <a:prstDash val="solid"/>
              </a:ln>
              <a:solidFill>
                <a:srgbClr val="00206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7" name="AutoShape 16"/>
          <p:cNvSpPr>
            <a:spLocks noChangeArrowheads="1"/>
          </p:cNvSpPr>
          <p:nvPr/>
        </p:nvSpPr>
        <p:spPr bwMode="gray">
          <a:xfrm flipH="1">
            <a:off x="8245361" y="3569521"/>
            <a:ext cx="99100" cy="301224"/>
          </a:xfrm>
          <a:prstGeom prst="moon">
            <a:avLst>
              <a:gd name="adj" fmla="val 22032"/>
            </a:avLst>
          </a:prstGeom>
          <a:ln>
            <a:headEnd/>
            <a:tailEnd/>
          </a:ln>
          <a:scene3d>
            <a:camera prst="obliqueBottomLeft"/>
            <a:lightRig rig="threePt" dir="t"/>
          </a:scene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zh-CN" altLang="en-US" b="1">
              <a:ln w="10160">
                <a:noFill/>
                <a:prstDash val="solid"/>
              </a:ln>
              <a:solidFill>
                <a:srgbClr val="00206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8" name="AutoShape 17"/>
          <p:cNvSpPr>
            <a:spLocks noChangeArrowheads="1"/>
          </p:cNvSpPr>
          <p:nvPr/>
        </p:nvSpPr>
        <p:spPr bwMode="gray">
          <a:xfrm>
            <a:off x="6149026" y="3570747"/>
            <a:ext cx="99100" cy="296327"/>
          </a:xfrm>
          <a:prstGeom prst="moon">
            <a:avLst>
              <a:gd name="adj" fmla="val 22032"/>
            </a:avLst>
          </a:prstGeom>
          <a:ln>
            <a:headEnd/>
            <a:tailEnd/>
          </a:ln>
          <a:scene3d>
            <a:camera prst="obliqueBottomLeft"/>
            <a:lightRig rig="threePt" dir="t"/>
          </a:scene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zh-CN" altLang="en-US" b="1">
              <a:ln w="10160">
                <a:noFill/>
                <a:prstDash val="solid"/>
              </a:ln>
              <a:solidFill>
                <a:srgbClr val="00206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5" name="Text Box 18"/>
          <p:cNvSpPr txBox="1">
            <a:spLocks noChangeArrowheads="1"/>
          </p:cNvSpPr>
          <p:nvPr/>
        </p:nvSpPr>
        <p:spPr bwMode="gray">
          <a:xfrm>
            <a:off x="6363631" y="3508738"/>
            <a:ext cx="1799064" cy="400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/>
            </a:outerShdw>
          </a:effectLst>
          <a:scene3d>
            <a:camera prst="obliqueBottomLeft"/>
            <a:lightRig rig="threePt" dir="t"/>
          </a:scene3d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补充说明</a:t>
            </a:r>
            <a:endParaRPr lang="en-US" altLang="zh-CN" sz="2000" b="1" dirty="0">
              <a:solidFill>
                <a:schemeClr val="bg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sp>
        <p:nvSpPr>
          <p:cNvPr id="30" name="AutoShape 15"/>
          <p:cNvSpPr>
            <a:spLocks noChangeArrowheads="1"/>
          </p:cNvSpPr>
          <p:nvPr/>
        </p:nvSpPr>
        <p:spPr bwMode="gray">
          <a:xfrm>
            <a:off x="8789027" y="3046905"/>
            <a:ext cx="2220208" cy="360000"/>
          </a:xfrm>
          <a:prstGeom prst="roundRect">
            <a:avLst>
              <a:gd name="adj" fmla="val 50000"/>
            </a:avLst>
          </a:prstGeom>
          <a:ln>
            <a:headEnd/>
            <a:tailEnd/>
          </a:ln>
          <a:scene3d>
            <a:camera prst="obliqueBottomLeft"/>
            <a:lightRig rig="threePt" dir="t"/>
          </a:scene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zh-CN" altLang="en-US" b="1">
              <a:ln w="10160">
                <a:noFill/>
                <a:prstDash val="solid"/>
              </a:ln>
              <a:solidFill>
                <a:srgbClr val="005DAF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1" name="AutoShape 16"/>
          <p:cNvSpPr>
            <a:spLocks noChangeArrowheads="1"/>
          </p:cNvSpPr>
          <p:nvPr/>
        </p:nvSpPr>
        <p:spPr bwMode="gray">
          <a:xfrm flipH="1">
            <a:off x="10898702" y="3077517"/>
            <a:ext cx="99100" cy="301224"/>
          </a:xfrm>
          <a:prstGeom prst="moon">
            <a:avLst>
              <a:gd name="adj" fmla="val 22032"/>
            </a:avLst>
          </a:prstGeom>
          <a:ln>
            <a:headEnd/>
            <a:tailEnd/>
          </a:ln>
          <a:scene3d>
            <a:camera prst="obliqueBottomLeft"/>
            <a:lightRig rig="threePt" dir="t"/>
          </a:scene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zh-CN" altLang="en-US" b="1">
              <a:ln w="10160">
                <a:noFill/>
                <a:prstDash val="solid"/>
              </a:ln>
              <a:solidFill>
                <a:srgbClr val="005DAF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2" name="AutoShape 17"/>
          <p:cNvSpPr>
            <a:spLocks noChangeArrowheads="1"/>
          </p:cNvSpPr>
          <p:nvPr/>
        </p:nvSpPr>
        <p:spPr bwMode="gray">
          <a:xfrm>
            <a:off x="8802367" y="3078743"/>
            <a:ext cx="99100" cy="296327"/>
          </a:xfrm>
          <a:prstGeom prst="moon">
            <a:avLst>
              <a:gd name="adj" fmla="val 22032"/>
            </a:avLst>
          </a:prstGeom>
          <a:ln>
            <a:headEnd/>
            <a:tailEnd/>
          </a:ln>
          <a:scene3d>
            <a:camera prst="obliqueBottomLeft"/>
            <a:lightRig rig="threePt" dir="t"/>
          </a:scene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zh-CN" altLang="en-US" b="1">
              <a:ln w="10160">
                <a:noFill/>
                <a:prstDash val="solid"/>
              </a:ln>
              <a:solidFill>
                <a:srgbClr val="005DAF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6" name="Text Box 18"/>
          <p:cNvSpPr txBox="1">
            <a:spLocks noChangeArrowheads="1"/>
          </p:cNvSpPr>
          <p:nvPr/>
        </p:nvSpPr>
        <p:spPr bwMode="gray">
          <a:xfrm>
            <a:off x="8981573" y="3018263"/>
            <a:ext cx="1880592" cy="400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/>
            </a:outerShdw>
          </a:effectLst>
          <a:scene3d>
            <a:camera prst="orthographicFront"/>
            <a:lightRig rig="threePt" dir="t"/>
          </a:scene3d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专家进校</a:t>
            </a:r>
            <a:endParaRPr lang="en-US" altLang="zh-CN" sz="2000" b="1" dirty="0">
              <a:solidFill>
                <a:schemeClr val="bg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sp>
        <p:nvSpPr>
          <p:cNvPr id="37" name="Rectangle 20"/>
          <p:cNvSpPr>
            <a:spLocks noChangeArrowheads="1"/>
          </p:cNvSpPr>
          <p:nvPr/>
        </p:nvSpPr>
        <p:spPr bwMode="gray">
          <a:xfrm>
            <a:off x="3428701" y="4707871"/>
            <a:ext cx="2256000" cy="1323439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zh-CN" altLang="en-US" sz="2000" b="1" i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进校前</a:t>
            </a:r>
            <a:r>
              <a:rPr lang="en-US" altLang="zh-CN" sz="2000" b="1" u="sng" dirty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000" b="1" u="sng" dirty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个半月</a:t>
            </a:r>
            <a:r>
              <a:rPr lang="zh-CN" altLang="en-US" sz="2000" b="1" i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生成数据分析报告，与学校沟通确认。</a:t>
            </a:r>
            <a:endParaRPr lang="zh-CN" altLang="en-US" sz="2000" b="1" i="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just"/>
            <a:endParaRPr lang="en-US" altLang="zh-CN" sz="2000" b="1" i="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8" name="Rectangle 20"/>
          <p:cNvSpPr>
            <a:spLocks noChangeArrowheads="1"/>
          </p:cNvSpPr>
          <p:nvPr/>
        </p:nvSpPr>
        <p:spPr bwMode="gray">
          <a:xfrm>
            <a:off x="6174602" y="4242162"/>
            <a:ext cx="2614425" cy="1631216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zh-CN" altLang="en-US" sz="2000" b="1" i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上半年评估高校，数据如有较大变化，可撰写数据补充说明，进校前</a:t>
            </a:r>
            <a:r>
              <a:rPr lang="en-US" altLang="zh-CN" sz="2000" b="1" u="sng" dirty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000" b="1" u="sng" dirty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个月，</a:t>
            </a:r>
            <a:r>
              <a:rPr lang="zh-CN" altLang="en-US" sz="20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提供给评估中心和专家。</a:t>
            </a:r>
            <a:endParaRPr lang="en-US" altLang="zh-CN" sz="2000" b="1" i="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9" name="Rectangle 20"/>
          <p:cNvSpPr>
            <a:spLocks noChangeArrowheads="1"/>
          </p:cNvSpPr>
          <p:nvPr/>
        </p:nvSpPr>
        <p:spPr bwMode="gray">
          <a:xfrm>
            <a:off x="9029628" y="3809140"/>
            <a:ext cx="2256000" cy="1015663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/>
            <a:r>
              <a:rPr lang="zh-CN" altLang="en-US" sz="2000" b="1" i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专家进校期间核实数据并就存疑问题与学校交流。</a:t>
            </a:r>
            <a:endParaRPr lang="en-US" altLang="zh-CN" sz="2000" b="1" i="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0" name="Rectangle 20"/>
          <p:cNvSpPr>
            <a:spLocks noChangeArrowheads="1"/>
          </p:cNvSpPr>
          <p:nvPr/>
        </p:nvSpPr>
        <p:spPr bwMode="gray">
          <a:xfrm>
            <a:off x="929243" y="5103194"/>
            <a:ext cx="2720897" cy="400110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zh-CN" altLang="en-US" sz="20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年度数据采集</a:t>
            </a:r>
            <a:endParaRPr lang="en-US" altLang="zh-CN" sz="2000" b="1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1" name="标题 1"/>
          <p:cNvSpPr txBox="1">
            <a:spLocks/>
          </p:cNvSpPr>
          <p:nvPr/>
        </p:nvSpPr>
        <p:spPr>
          <a:xfrm>
            <a:off x="609601" y="188913"/>
            <a:ext cx="10745164" cy="576262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zh-CN" altLang="en-US" sz="3600" b="1" i="0" kern="0" spc="0" baseline="0" dirty="0" smtClean="0">
                <a:ln w="11430"/>
                <a:solidFill>
                  <a:srgbClr val="005DA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CC"/>
                </a:solidFill>
                <a:latin typeface="微软雅黑" pitchFamily="34" charset="-122"/>
                <a:ea typeface="微软雅黑" pitchFamily="34" charset="-122"/>
                <a:cs typeface="微软雅黑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CC"/>
                </a:solidFill>
                <a:latin typeface="微软雅黑" pitchFamily="34" charset="-122"/>
                <a:ea typeface="微软雅黑" pitchFamily="34" charset="-122"/>
                <a:cs typeface="微软雅黑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CC"/>
                </a:solidFill>
                <a:latin typeface="微软雅黑" pitchFamily="34" charset="-122"/>
                <a:ea typeface="微软雅黑" pitchFamily="34" charset="-122"/>
                <a:cs typeface="微软雅黑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CC"/>
                </a:solidFill>
                <a:latin typeface="微软雅黑" pitchFamily="34" charset="-122"/>
                <a:ea typeface="微软雅黑" pitchFamily="34" charset="-122"/>
                <a:cs typeface="微软雅黑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lvl="0"/>
            <a:r>
              <a:rPr lang="zh-CN" altLang="en-US" dirty="0"/>
              <a:t>   数据来源</a:t>
            </a:r>
            <a:r>
              <a:rPr lang="en-US" altLang="zh-CN" dirty="0"/>
              <a:t>——</a:t>
            </a:r>
            <a:r>
              <a:rPr lang="zh-CN" altLang="en-US" dirty="0"/>
              <a:t>高等教育质量监测国家数据平台</a:t>
            </a:r>
            <a:endParaRPr lang="en-US" altLang="zh-CN" dirty="0"/>
          </a:p>
          <a:p>
            <a:pPr lvl="0"/>
            <a:r>
              <a:rPr lang="zh-CN" altLang="en-US" dirty="0">
                <a:solidFill>
                  <a:srgbClr val="70AD47"/>
                </a:solidFill>
              </a:rPr>
              <a:t>   制作方式</a:t>
            </a:r>
            <a:r>
              <a:rPr lang="en-US" altLang="zh-CN" dirty="0">
                <a:solidFill>
                  <a:srgbClr val="70AD47"/>
                </a:solidFill>
              </a:rPr>
              <a:t>——</a:t>
            </a:r>
            <a:r>
              <a:rPr lang="zh-CN" altLang="en-US" dirty="0">
                <a:solidFill>
                  <a:srgbClr val="70AD47"/>
                </a:solidFill>
              </a:rPr>
              <a:t>模板生成</a:t>
            </a:r>
            <a:r>
              <a:rPr lang="en-US" altLang="zh-CN" sz="4800" dirty="0">
                <a:solidFill>
                  <a:srgbClr val="70AD47"/>
                </a:solidFill>
              </a:rPr>
              <a:t>+</a:t>
            </a:r>
            <a:r>
              <a:rPr lang="zh-CN" altLang="en-US" dirty="0">
                <a:solidFill>
                  <a:srgbClr val="70AD47"/>
                </a:solidFill>
              </a:rPr>
              <a:t>人工调整</a:t>
            </a:r>
          </a:p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42" name="矩形 41"/>
          <p:cNvSpPr/>
          <p:nvPr/>
        </p:nvSpPr>
        <p:spPr>
          <a:xfrm>
            <a:off x="241300" y="248041"/>
            <a:ext cx="323850" cy="3238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0" y="6741"/>
            <a:ext cx="252413" cy="2524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26173"/>
      </p:ext>
    </p:extLst>
  </p:cSld>
  <p:clrMapOvr>
    <a:masterClrMapping/>
  </p:clrMapOvr>
  <p:transition>
    <p:wipe dir="r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/>
          <p:cNvSpPr>
            <a:spLocks noGrp="1"/>
          </p:cNvSpPr>
          <p:nvPr>
            <p:ph type="title"/>
          </p:nvPr>
        </p:nvSpPr>
        <p:spPr>
          <a:xfrm>
            <a:off x="609601" y="188913"/>
            <a:ext cx="9903884" cy="576262"/>
          </a:xfrm>
        </p:spPr>
        <p:txBody>
          <a:bodyPr/>
          <a:lstStyle/>
          <a:p>
            <a:pPr algn="l"/>
            <a:r>
              <a:rPr lang="zh-CN" altLang="en-US" sz="3600" b="1" kern="0" dirty="0">
                <a:ln w="11430"/>
                <a:solidFill>
                  <a:srgbClr val="005DA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下半年评估院校采集要求</a:t>
            </a:r>
          </a:p>
        </p:txBody>
      </p:sp>
      <p:sp>
        <p:nvSpPr>
          <p:cNvPr id="5" name="矩形 4"/>
          <p:cNvSpPr/>
          <p:nvPr/>
        </p:nvSpPr>
        <p:spPr>
          <a:xfrm>
            <a:off x="241300" y="248041"/>
            <a:ext cx="323850" cy="3238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6741"/>
            <a:ext cx="252413" cy="2524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内容占位符 2"/>
          <p:cNvSpPr>
            <a:spLocks noGrp="1"/>
          </p:cNvSpPr>
          <p:nvPr>
            <p:ph sz="half" idx="1"/>
          </p:nvPr>
        </p:nvSpPr>
        <p:spPr>
          <a:xfrm>
            <a:off x="1200150" y="997421"/>
            <a:ext cx="10702547" cy="5643602"/>
          </a:xfrm>
        </p:spPr>
        <p:txBody>
          <a:bodyPr/>
          <a:lstStyle/>
          <a:p>
            <a:pPr marL="514350" indent="-514350">
              <a:lnSpc>
                <a:spcPct val="180000"/>
              </a:lnSpc>
              <a:buNone/>
              <a:defRPr/>
            </a:pPr>
            <a:r>
              <a:rPr lang="en-US" altLang="zh-CN" b="1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b="1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进校前</a:t>
            </a:r>
            <a:r>
              <a:rPr lang="en-US" altLang="zh-CN" b="1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45</a:t>
            </a:r>
            <a:r>
              <a:rPr lang="zh-CN" altLang="en-US" b="1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天完成采集（</a:t>
            </a:r>
            <a:r>
              <a:rPr lang="en-US" altLang="zh-CN" b="1" spc="50" dirty="0">
                <a:ln w="0"/>
                <a:solidFill>
                  <a:srgbClr val="FF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b="1" spc="50" dirty="0">
                <a:ln w="0"/>
                <a:solidFill>
                  <a:srgbClr val="FF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月份系统开放</a:t>
            </a:r>
            <a:r>
              <a:rPr lang="zh-CN" altLang="en-US" b="1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b="1" spc="50" dirty="0">
              <a:ln w="0"/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indent="-514350">
              <a:lnSpc>
                <a:spcPct val="180000"/>
              </a:lnSpc>
              <a:buNone/>
              <a:defRPr/>
            </a:pPr>
            <a:r>
              <a:rPr lang="en-US" altLang="zh-CN" b="1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en-US" altLang="zh-CN" b="1" spc="50" dirty="0">
                <a:ln w="0"/>
                <a:solidFill>
                  <a:srgbClr val="FF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9-10</a:t>
            </a:r>
            <a:r>
              <a:rPr lang="zh-CN" altLang="en-US" b="1" spc="50" dirty="0">
                <a:ln w="0"/>
                <a:solidFill>
                  <a:srgbClr val="FF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月上旬</a:t>
            </a:r>
            <a:r>
              <a:rPr lang="zh-CN" altLang="en-US" b="1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评估的院校，时间结点特殊要求：</a:t>
            </a:r>
            <a:endParaRPr lang="en-US" altLang="zh-CN" b="1" spc="50" dirty="0">
              <a:ln w="0"/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indent="-514350">
              <a:lnSpc>
                <a:spcPct val="180000"/>
              </a:lnSpc>
              <a:buNone/>
              <a:defRPr/>
            </a:pPr>
            <a:r>
              <a:rPr lang="zh-CN" altLang="en-US" b="1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b="1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b="1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） 时点调整为</a:t>
            </a:r>
            <a:r>
              <a:rPr lang="en-US" altLang="zh-CN" b="1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2019</a:t>
            </a:r>
            <a:r>
              <a:rPr lang="zh-CN" altLang="en-US" b="1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b="1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b="1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b="1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b="1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日（</a:t>
            </a:r>
            <a:r>
              <a:rPr lang="zh-CN" altLang="en-US" b="1" spc="50" dirty="0">
                <a:ln w="0"/>
                <a:solidFill>
                  <a:srgbClr val="FF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含</a:t>
            </a:r>
            <a:r>
              <a:rPr lang="en-US" altLang="zh-CN" b="1" spc="50" dirty="0">
                <a:ln w="0"/>
                <a:solidFill>
                  <a:srgbClr val="FF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2020</a:t>
            </a:r>
            <a:r>
              <a:rPr lang="zh-CN" altLang="en-US" b="1" spc="50" dirty="0">
                <a:ln w="0"/>
                <a:solidFill>
                  <a:srgbClr val="FF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年毕业生</a:t>
            </a:r>
            <a:r>
              <a:rPr lang="zh-CN" altLang="en-US" b="1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b="1" spc="50" dirty="0">
              <a:ln w="0"/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indent="-514350">
              <a:lnSpc>
                <a:spcPct val="180000"/>
              </a:lnSpc>
              <a:buNone/>
              <a:defRPr/>
            </a:pPr>
            <a:r>
              <a:rPr lang="zh-CN" altLang="en-US" b="1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b="1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b="1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b="1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b="1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新生报到数据需在专家进校前补充落实</a:t>
            </a:r>
            <a:endParaRPr lang="en-US" altLang="zh-CN" b="1" spc="50" dirty="0">
              <a:ln w="0"/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indent="-514350">
              <a:lnSpc>
                <a:spcPct val="180000"/>
              </a:lnSpc>
              <a:buNone/>
              <a:defRPr/>
            </a:pPr>
            <a:r>
              <a:rPr lang="zh-CN" altLang="en-US" b="1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b="1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b="1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） 就业数据时间截止到</a:t>
            </a:r>
            <a:r>
              <a:rPr lang="en-US" altLang="zh-CN" b="1" spc="50" dirty="0">
                <a:ln w="0"/>
                <a:solidFill>
                  <a:srgbClr val="FF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2020</a:t>
            </a:r>
            <a:r>
              <a:rPr lang="zh-CN" altLang="en-US" b="1" spc="50" dirty="0">
                <a:ln w="0"/>
                <a:solidFill>
                  <a:srgbClr val="FF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b="1" spc="50" dirty="0">
                <a:ln w="0"/>
                <a:solidFill>
                  <a:srgbClr val="FF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b="1" spc="50" dirty="0">
                <a:ln w="0"/>
                <a:solidFill>
                  <a:srgbClr val="FF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b="1" spc="50" dirty="0">
                <a:ln w="0"/>
                <a:solidFill>
                  <a:srgbClr val="FF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31</a:t>
            </a:r>
            <a:r>
              <a:rPr lang="zh-CN" altLang="en-US" b="1" spc="50" dirty="0">
                <a:ln w="0"/>
                <a:solidFill>
                  <a:srgbClr val="FF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endParaRPr lang="en-US" altLang="zh-CN" b="1" spc="50" dirty="0">
              <a:ln w="0"/>
              <a:solidFill>
                <a:srgbClr val="FF0000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indent="-514350">
              <a:lnSpc>
                <a:spcPct val="180000"/>
              </a:lnSpc>
              <a:buNone/>
              <a:defRPr/>
            </a:pPr>
            <a:r>
              <a:rPr lang="zh-CN" altLang="en-US" b="1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b="1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b="1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） 评估结束后需更新相关数据</a:t>
            </a:r>
            <a:endParaRPr lang="en-US" altLang="zh-CN" b="1" spc="50" dirty="0">
              <a:ln w="0"/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indent="-514350">
              <a:lnSpc>
                <a:spcPct val="180000"/>
              </a:lnSpc>
              <a:buNone/>
              <a:defRPr/>
            </a:pPr>
            <a:endParaRPr lang="en-US" altLang="zh-CN" spc="-40" dirty="0">
              <a:ln w="11430"/>
              <a:solidFill>
                <a:srgbClr val="FF0000"/>
              </a:solidFill>
              <a:ea typeface="微软雅黑" pitchFamily="34" charset="-122"/>
            </a:endParaRPr>
          </a:p>
          <a:p>
            <a:pPr marL="514350" indent="-514350">
              <a:lnSpc>
                <a:spcPct val="180000"/>
              </a:lnSpc>
              <a:buNone/>
              <a:defRPr/>
            </a:pPr>
            <a:endParaRPr lang="en-US" altLang="zh-CN" spc="-40" dirty="0">
              <a:ln w="11430"/>
              <a:solidFill>
                <a:srgbClr val="FF0000"/>
              </a:solidFill>
              <a:ea typeface="微软雅黑" pitchFamily="34" charset="-122"/>
            </a:endParaRPr>
          </a:p>
          <a:p>
            <a:pPr marL="514350" indent="-514350">
              <a:lnSpc>
                <a:spcPct val="180000"/>
              </a:lnSpc>
              <a:buNone/>
              <a:defRPr/>
            </a:pPr>
            <a:endParaRPr lang="en-US" altLang="zh-CN" b="1" spc="-40" dirty="0">
              <a:ln w="11430"/>
              <a:solidFill>
                <a:srgbClr val="FF0000"/>
              </a:solidFill>
              <a:ea typeface="微软雅黑" pitchFamily="34" charset="-122"/>
            </a:endParaRPr>
          </a:p>
          <a:p>
            <a:pPr marL="514350" indent="-514350">
              <a:lnSpc>
                <a:spcPct val="180000"/>
              </a:lnSpc>
              <a:buNone/>
              <a:defRPr/>
            </a:pPr>
            <a:endParaRPr lang="en-US" altLang="zh-CN" b="1" spc="-40" dirty="0">
              <a:ln w="11430"/>
              <a:ea typeface="微软雅黑" pitchFamily="34" charset="-122"/>
            </a:endParaRPr>
          </a:p>
          <a:p>
            <a:pPr marL="514350" indent="-514350">
              <a:lnSpc>
                <a:spcPct val="180000"/>
              </a:lnSpc>
              <a:buFont typeface="Arial" charset="0"/>
              <a:buAutoNum type="arabicPeriod"/>
              <a:defRPr/>
            </a:pPr>
            <a:endParaRPr lang="en-US" altLang="zh-CN" b="1" spc="-40" dirty="0">
              <a:ln w="11430"/>
              <a:ea typeface="微软雅黑" pitchFamily="34" charset="-122"/>
            </a:endParaRPr>
          </a:p>
          <a:p>
            <a:pPr marL="514350" indent="-514350">
              <a:lnSpc>
                <a:spcPct val="180000"/>
              </a:lnSpc>
              <a:buFont typeface="Arial" charset="0"/>
              <a:buAutoNum type="arabicPeriod"/>
              <a:defRPr/>
            </a:pPr>
            <a:endParaRPr lang="en-US" altLang="zh-CN" b="1" spc="-40" dirty="0">
              <a:ln w="11430"/>
              <a:ea typeface="微软雅黑" pitchFamily="34" charset="-122"/>
            </a:endParaRPr>
          </a:p>
          <a:p>
            <a:pPr marL="514350" indent="-514350">
              <a:lnSpc>
                <a:spcPct val="180000"/>
              </a:lnSpc>
              <a:buNone/>
              <a:defRPr/>
            </a:pPr>
            <a:r>
              <a:rPr lang="en-US" altLang="zh-CN" b="1" spc="-40" dirty="0">
                <a:ln w="11430"/>
                <a:ea typeface="微软雅黑" pitchFamily="34" charset="-122"/>
              </a:rPr>
              <a:t>  </a:t>
            </a:r>
          </a:p>
          <a:p>
            <a:pPr marL="0" indent="0">
              <a:lnSpc>
                <a:spcPct val="180000"/>
              </a:lnSpc>
              <a:buNone/>
              <a:defRPr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68465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/>
          <p:cNvSpPr>
            <a:spLocks noGrp="1"/>
          </p:cNvSpPr>
          <p:nvPr>
            <p:ph type="title"/>
          </p:nvPr>
        </p:nvSpPr>
        <p:spPr>
          <a:xfrm>
            <a:off x="609601" y="188913"/>
            <a:ext cx="9903884" cy="576262"/>
          </a:xfrm>
        </p:spPr>
        <p:txBody>
          <a:bodyPr/>
          <a:lstStyle/>
          <a:p>
            <a:pPr algn="l"/>
            <a:r>
              <a:rPr lang="zh-CN" altLang="en-US" sz="3600" b="1" kern="0" dirty="0">
                <a:ln w="11430"/>
                <a:solidFill>
                  <a:srgbClr val="005DA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评估中关键数据需注意的事项</a:t>
            </a:r>
          </a:p>
        </p:txBody>
      </p:sp>
      <p:sp>
        <p:nvSpPr>
          <p:cNvPr id="5" name="矩形 4"/>
          <p:cNvSpPr/>
          <p:nvPr/>
        </p:nvSpPr>
        <p:spPr>
          <a:xfrm>
            <a:off x="241300" y="248041"/>
            <a:ext cx="323850" cy="3238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6741"/>
            <a:ext cx="252413" cy="2524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241300" y="841766"/>
            <a:ext cx="11950700" cy="6044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zh-CN" altLang="en-US" sz="2000" b="1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一、</a:t>
            </a:r>
            <a:r>
              <a:rPr lang="zh-CN" altLang="zh-CN" sz="2000" b="1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专任教师</a:t>
            </a:r>
          </a:p>
          <a:p>
            <a:r>
              <a:rPr lang="en-US" altLang="zh-CN" sz="2000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zh-CN" sz="2000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需满足学校规定教学工作量，即：达到学校考核规定的课时量或指导学生的工作量。当年新聘教师尚未授课，如提供聘用合同可适当放宽。</a:t>
            </a:r>
          </a:p>
          <a:p>
            <a:r>
              <a:rPr lang="en-US" altLang="zh-CN" sz="2000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zh-CN" sz="2000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具有工资发放和五险一金缴纳的银行记录（流水）。</a:t>
            </a:r>
          </a:p>
          <a:p>
            <a:r>
              <a:rPr lang="en-US" altLang="zh-CN" sz="2000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zh-CN" sz="2000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行政人员如未承担教学任务，不予计算。</a:t>
            </a:r>
          </a:p>
          <a:p>
            <a:r>
              <a:rPr lang="zh-CN" altLang="en-US" sz="2000" b="1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二、</a:t>
            </a:r>
            <a:r>
              <a:rPr lang="zh-CN" altLang="zh-CN" sz="2000" b="1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外聘教师</a:t>
            </a:r>
          </a:p>
          <a:p>
            <a:r>
              <a:rPr lang="en-US" altLang="zh-CN" sz="2000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zh-CN" sz="2000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外聘教师需承担教学任务，具有承担教学工作的记录。</a:t>
            </a:r>
          </a:p>
          <a:p>
            <a:r>
              <a:rPr lang="en-US" altLang="zh-CN" sz="2000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zh-CN" sz="2000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具有劳务费发放的银行记录（流水）。</a:t>
            </a:r>
            <a:endParaRPr lang="en-US" altLang="zh-CN" sz="2000" spc="50" dirty="0">
              <a:ln w="0"/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b="1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三、教学日常运行支出</a:t>
            </a:r>
            <a:endParaRPr lang="en-US" altLang="zh-CN" sz="2000" b="1" spc="50" dirty="0">
              <a:ln w="0"/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b="1" spc="50" dirty="0">
                <a:ln w="0"/>
                <a:solidFill>
                  <a:srgbClr val="FF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以下经费不能计入：</a:t>
            </a:r>
            <a:endParaRPr lang="en-US" altLang="zh-CN" sz="2000" b="1" spc="50" dirty="0">
              <a:ln w="0"/>
              <a:solidFill>
                <a:srgbClr val="FF0000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zh-CN" sz="2000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教学和科研专项经费；</a:t>
            </a:r>
          </a:p>
          <a:p>
            <a:r>
              <a:rPr lang="en-US" altLang="zh-CN" sz="2000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zh-CN" sz="2000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后勤保障支出；</a:t>
            </a:r>
          </a:p>
          <a:p>
            <a:r>
              <a:rPr lang="en-US" altLang="zh-CN" sz="2000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3. 301</a:t>
            </a:r>
            <a:r>
              <a:rPr lang="zh-CN" altLang="zh-CN" sz="2000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类的工资薪酬支出和</a:t>
            </a:r>
            <a:r>
              <a:rPr lang="en-US" altLang="zh-CN" sz="2000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303</a:t>
            </a:r>
            <a:r>
              <a:rPr lang="zh-CN" altLang="zh-CN" sz="2000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类的对个人和家庭的补助支出，以及部分</a:t>
            </a:r>
            <a:r>
              <a:rPr lang="en-US" altLang="zh-CN" sz="2000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309</a:t>
            </a:r>
            <a:r>
              <a:rPr lang="zh-CN" altLang="zh-CN" sz="2000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或</a:t>
            </a:r>
            <a:r>
              <a:rPr lang="en-US" altLang="zh-CN" sz="2000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310</a:t>
            </a:r>
            <a:r>
              <a:rPr lang="zh-CN" altLang="zh-CN" sz="2000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类的资本性支出；</a:t>
            </a:r>
          </a:p>
          <a:p>
            <a:r>
              <a:rPr lang="en-US" altLang="zh-CN" sz="2000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4. </a:t>
            </a:r>
            <a:r>
              <a:rPr lang="zh-CN" altLang="zh-CN" sz="2000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其他与教学工作无关的支出。</a:t>
            </a:r>
            <a:endParaRPr lang="en-US" altLang="zh-CN" sz="2000" spc="50" dirty="0">
              <a:ln w="0"/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b="1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四、工作要求</a:t>
            </a:r>
            <a:endParaRPr lang="zh-CN" altLang="zh-CN" sz="2000" b="1" spc="50" dirty="0">
              <a:ln w="0"/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zh-CN" sz="2000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进校评估前或进校评估时，将对学校有关数据进行复核。</a:t>
            </a:r>
            <a:endParaRPr lang="en-US" altLang="zh-CN" sz="2000" spc="50" dirty="0">
              <a:ln w="0"/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zh-CN" sz="2000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需提供办公系统（</a:t>
            </a:r>
            <a:r>
              <a:rPr lang="en-US" altLang="zh-CN" sz="2000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OA</a:t>
            </a:r>
            <a:r>
              <a:rPr lang="zh-CN" altLang="zh-CN" sz="2000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）、教务管理系统、人事管理系统、财务管理系统等校内信息系统管理员权限，现场导出数据</a:t>
            </a:r>
            <a:r>
              <a:rPr lang="zh-CN" altLang="en-US" sz="2000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000" spc="50" dirty="0">
              <a:ln w="0"/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zh-CN" sz="2000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提供教师聘用合同、教师个人工资和劳务费银行凭证或流水（细化到个人名单）、档案信息等材料。</a:t>
            </a:r>
          </a:p>
          <a:p>
            <a:endParaRPr lang="en-US" altLang="zh-CN" sz="2000" b="1" spc="50" dirty="0">
              <a:ln w="0"/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altLang="zh-CN" sz="3200" b="1" i="0" u="none" strike="noStrike" kern="1200" cap="none" spc="-40" normalizeH="0" baseline="0" noProof="0" dirty="0">
              <a:ln w="11430"/>
              <a:solidFill>
                <a:schemeClr val="tx1"/>
              </a:solidFill>
              <a:effectLst/>
              <a:uLnTx/>
              <a:uFillTx/>
              <a:latin typeface="+mn-lt"/>
              <a:ea typeface="微软雅黑" pitchFamily="34" charset="-122"/>
              <a:cs typeface="+mn-cs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AutoNum type="arabicPeriod"/>
              <a:tabLst/>
              <a:defRPr/>
            </a:pPr>
            <a:endParaRPr kumimoji="0" lang="en-US" altLang="zh-CN" sz="3200" b="1" i="0" u="none" strike="noStrike" kern="1200" cap="none" spc="-40" normalizeH="0" baseline="0" noProof="0" dirty="0">
              <a:ln w="11430"/>
              <a:solidFill>
                <a:schemeClr val="tx1"/>
              </a:solidFill>
              <a:effectLst/>
              <a:uLnTx/>
              <a:uFillTx/>
              <a:latin typeface="+mn-lt"/>
              <a:ea typeface="微软雅黑" pitchFamily="34" charset="-122"/>
              <a:cs typeface="+mn-cs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AutoNum type="arabicPeriod"/>
              <a:tabLst/>
              <a:defRPr/>
            </a:pPr>
            <a:endParaRPr kumimoji="0" lang="en-US" altLang="zh-CN" sz="3200" b="1" i="0" u="none" strike="noStrike" kern="1200" cap="none" spc="-40" normalizeH="0" baseline="0" noProof="0" dirty="0">
              <a:ln w="11430"/>
              <a:solidFill>
                <a:schemeClr val="tx1"/>
              </a:solidFill>
              <a:effectLst/>
              <a:uLnTx/>
              <a:uFillTx/>
              <a:latin typeface="+mn-lt"/>
              <a:ea typeface="微软雅黑" pitchFamily="34" charset="-122"/>
              <a:cs typeface="+mn-cs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3200" b="1" i="0" u="none" strike="noStrike" kern="1200" cap="none" spc="-40" normalizeH="0" baseline="0" noProof="0" dirty="0">
                <a:ln w="11430"/>
                <a:solidFill>
                  <a:schemeClr val="tx1"/>
                </a:solidFill>
                <a:effectLst/>
                <a:uLnTx/>
                <a:uFillTx/>
                <a:latin typeface="+mn-lt"/>
                <a:ea typeface="微软雅黑" pitchFamily="34" charset="-122"/>
                <a:cs typeface="+mn-cs"/>
              </a:rPr>
              <a:t>  </a:t>
            </a:r>
          </a:p>
          <a:p>
            <a:pPr marL="0" marR="0" lvl="0" indent="0" algn="l" defTabSz="914400" rtl="0" eaLnBrk="0" fontAlgn="base" latinLnBrk="0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5731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/>
          <p:cNvSpPr>
            <a:spLocks noGrp="1"/>
          </p:cNvSpPr>
          <p:nvPr>
            <p:ph type="title"/>
          </p:nvPr>
        </p:nvSpPr>
        <p:spPr>
          <a:xfrm>
            <a:off x="609601" y="188913"/>
            <a:ext cx="9903884" cy="576262"/>
          </a:xfrm>
        </p:spPr>
        <p:txBody>
          <a:bodyPr/>
          <a:lstStyle/>
          <a:p>
            <a:pPr algn="l"/>
            <a:r>
              <a:rPr lang="zh-CN" altLang="en-US" sz="3600" b="1" kern="0" dirty="0">
                <a:ln w="11430"/>
                <a:solidFill>
                  <a:srgbClr val="005DA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数据工作要求</a:t>
            </a:r>
          </a:p>
        </p:txBody>
      </p:sp>
      <p:sp>
        <p:nvSpPr>
          <p:cNvPr id="5" name="矩形 4"/>
          <p:cNvSpPr/>
          <p:nvPr/>
        </p:nvSpPr>
        <p:spPr>
          <a:xfrm>
            <a:off x="241300" y="248041"/>
            <a:ext cx="323850" cy="3238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6741"/>
            <a:ext cx="252413" cy="2524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1518834" y="1214398"/>
            <a:ext cx="9301913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marR="0" lvl="0" indent="-514350" algn="l" defTabSz="914400" rtl="0" eaLnBrk="0" fontAlgn="base" latinLnBrk="0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AutoNum type="arabicPeriod"/>
              <a:tabLst/>
              <a:defRPr/>
            </a:pPr>
            <a:r>
              <a:rPr lang="zh-CN" altLang="en-US" sz="3200" b="1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加强认识，重视培训做好组织</a:t>
            </a:r>
            <a:endParaRPr lang="en-US" altLang="zh-CN" sz="3200" b="1" spc="50" dirty="0">
              <a:ln w="0"/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zh-CN" sz="3200" b="1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3200" b="1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注意沟通，密切配合提高效率</a:t>
            </a:r>
            <a:endParaRPr lang="en-US" altLang="zh-CN" sz="3200" b="1" spc="50" dirty="0">
              <a:ln w="0"/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altLang="zh-CN" sz="3200" b="1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en-US" sz="3200" b="1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做好计划，服从全局按时上报</a:t>
            </a:r>
            <a:endParaRPr lang="en-US" altLang="zh-CN" sz="3200" b="1" spc="50" dirty="0">
              <a:ln w="0"/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altLang="zh-CN" sz="3200" b="1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4. </a:t>
            </a:r>
            <a:r>
              <a:rPr lang="zh-CN" altLang="en-US" sz="3200" b="1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落实责任，认真审核保证质量</a:t>
            </a:r>
            <a:endParaRPr lang="en-US" altLang="zh-CN" sz="3200" b="1" spc="50" dirty="0">
              <a:ln w="0"/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altLang="zh-CN" sz="3200" b="1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5. </a:t>
            </a:r>
            <a:r>
              <a:rPr lang="zh-CN" altLang="en-US" sz="3200" b="1" spc="50" dirty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严肃纪律，弄虚作假一票否决</a:t>
            </a:r>
            <a:endParaRPr lang="en-US" altLang="zh-CN" sz="3200" b="1" spc="50" dirty="0">
              <a:ln w="0"/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altLang="zh-CN" sz="3200" b="1" i="0" u="none" strike="noStrike" kern="1200" cap="none" spc="-40" normalizeH="0" baseline="0" noProof="0" dirty="0">
              <a:ln w="11430"/>
              <a:solidFill>
                <a:srgbClr val="FF0000"/>
              </a:solidFill>
              <a:effectLst/>
              <a:uLnTx/>
              <a:uFillTx/>
              <a:latin typeface="+mn-lt"/>
              <a:ea typeface="微软雅黑" pitchFamily="34" charset="-122"/>
              <a:cs typeface="+mn-cs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altLang="zh-CN" sz="3200" b="1" i="0" u="none" strike="noStrike" kern="1200" cap="none" spc="-40" normalizeH="0" baseline="0" noProof="0" dirty="0">
              <a:ln w="11430"/>
              <a:solidFill>
                <a:schemeClr val="tx1"/>
              </a:solidFill>
              <a:effectLst/>
              <a:uLnTx/>
              <a:uFillTx/>
              <a:latin typeface="+mn-lt"/>
              <a:ea typeface="微软雅黑" pitchFamily="34" charset="-122"/>
              <a:cs typeface="+mn-cs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AutoNum type="arabicPeriod"/>
              <a:tabLst/>
              <a:defRPr/>
            </a:pPr>
            <a:endParaRPr kumimoji="0" lang="en-US" altLang="zh-CN" sz="3200" b="1" i="0" u="none" strike="noStrike" kern="1200" cap="none" spc="-40" normalizeH="0" baseline="0" noProof="0" dirty="0">
              <a:ln w="11430"/>
              <a:solidFill>
                <a:schemeClr val="tx1"/>
              </a:solidFill>
              <a:effectLst/>
              <a:uLnTx/>
              <a:uFillTx/>
              <a:latin typeface="+mn-lt"/>
              <a:ea typeface="微软雅黑" pitchFamily="34" charset="-122"/>
              <a:cs typeface="+mn-cs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AutoNum type="arabicPeriod"/>
              <a:tabLst/>
              <a:defRPr/>
            </a:pPr>
            <a:endParaRPr kumimoji="0" lang="en-US" altLang="zh-CN" sz="3200" b="1" i="0" u="none" strike="noStrike" kern="1200" cap="none" spc="-40" normalizeH="0" baseline="0" noProof="0" dirty="0">
              <a:ln w="11430"/>
              <a:solidFill>
                <a:schemeClr val="tx1"/>
              </a:solidFill>
              <a:effectLst/>
              <a:uLnTx/>
              <a:uFillTx/>
              <a:latin typeface="+mn-lt"/>
              <a:ea typeface="微软雅黑" pitchFamily="34" charset="-122"/>
              <a:cs typeface="+mn-cs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3200" b="1" i="0" u="none" strike="noStrike" kern="1200" cap="none" spc="-40" normalizeH="0" baseline="0" noProof="0" dirty="0">
                <a:ln w="11430"/>
                <a:solidFill>
                  <a:schemeClr val="tx1"/>
                </a:solidFill>
                <a:effectLst/>
                <a:uLnTx/>
                <a:uFillTx/>
                <a:latin typeface="+mn-lt"/>
                <a:ea typeface="微软雅黑" pitchFamily="34" charset="-122"/>
                <a:cs typeface="+mn-cs"/>
              </a:rPr>
              <a:t>  </a:t>
            </a:r>
          </a:p>
          <a:p>
            <a:pPr marL="0" marR="0" lvl="0" indent="0" algn="l" defTabSz="914400" rtl="0" eaLnBrk="0" fontAlgn="base" latinLnBrk="0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Picture 40" descr="u=3565321818,1099110410&amp;fm=11&amp;gp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9669" y="4083387"/>
            <a:ext cx="2957314" cy="212926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8465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标题 1"/>
          <p:cNvSpPr txBox="1">
            <a:spLocks/>
          </p:cNvSpPr>
          <p:nvPr/>
        </p:nvSpPr>
        <p:spPr>
          <a:xfrm>
            <a:off x="609601" y="188913"/>
            <a:ext cx="9903884" cy="576262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zh-CN" altLang="en-US" sz="3600" b="1" i="0" kern="0" spc="0" baseline="0" dirty="0" smtClean="0">
                <a:ln w="11430"/>
                <a:solidFill>
                  <a:srgbClr val="005DA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CC"/>
                </a:solidFill>
                <a:latin typeface="微软雅黑" pitchFamily="34" charset="-122"/>
                <a:ea typeface="微软雅黑" pitchFamily="34" charset="-122"/>
                <a:cs typeface="微软雅黑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CC"/>
                </a:solidFill>
                <a:latin typeface="微软雅黑" pitchFamily="34" charset="-122"/>
                <a:ea typeface="微软雅黑" pitchFamily="34" charset="-122"/>
                <a:cs typeface="微软雅黑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CC"/>
                </a:solidFill>
                <a:latin typeface="微软雅黑" pitchFamily="34" charset="-122"/>
                <a:ea typeface="微软雅黑" pitchFamily="34" charset="-122"/>
                <a:cs typeface="微软雅黑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33CC"/>
                </a:solidFill>
                <a:latin typeface="微软雅黑" pitchFamily="34" charset="-122"/>
                <a:ea typeface="微软雅黑" pitchFamily="34" charset="-122"/>
                <a:cs typeface="微软雅黑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endParaRPr lang="en-US" altLang="zh-CN" dirty="0"/>
          </a:p>
          <a:p>
            <a:endParaRPr lang="zh-CN" altLang="en-US" dirty="0"/>
          </a:p>
        </p:txBody>
      </p:sp>
      <p:graphicFrame>
        <p:nvGraphicFramePr>
          <p:cNvPr id="44" name="图示 43"/>
          <p:cNvGraphicFramePr/>
          <p:nvPr>
            <p:extLst>
              <p:ext uri="{D42A27DB-BD31-4B8C-83A1-F6EECF244321}">
                <p14:modId xmlns:p14="http://schemas.microsoft.com/office/powerpoint/2010/main" val="2648019571"/>
              </p:ext>
            </p:extLst>
          </p:nvPr>
        </p:nvGraphicFramePr>
        <p:xfrm>
          <a:off x="1291087" y="4681987"/>
          <a:ext cx="914501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" name="组合 7"/>
          <p:cNvGrpSpPr/>
          <p:nvPr/>
        </p:nvGrpSpPr>
        <p:grpSpPr>
          <a:xfrm rot="768281">
            <a:off x="3017083" y="1285212"/>
            <a:ext cx="2267666" cy="2267321"/>
            <a:chOff x="3049502" y="2013005"/>
            <a:chExt cx="2608546" cy="2608149"/>
          </a:xfrm>
        </p:grpSpPr>
        <p:sp>
          <p:nvSpPr>
            <p:cNvPr id="9" name="环形箭头 8"/>
            <p:cNvSpPr/>
            <p:nvPr/>
          </p:nvSpPr>
          <p:spPr>
            <a:xfrm rot="16200000">
              <a:off x="3049700" y="2012807"/>
              <a:ext cx="2608149" cy="2608546"/>
            </a:xfrm>
            <a:prstGeom prst="circularArrow">
              <a:avLst>
                <a:gd name="adj1" fmla="val 10980"/>
                <a:gd name="adj2" fmla="val 1142322"/>
                <a:gd name="adj3" fmla="val 4500000"/>
                <a:gd name="adj4" fmla="val 10800000"/>
                <a:gd name="adj5" fmla="val 12500"/>
              </a:avLst>
            </a:pr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任意多边形 9"/>
            <p:cNvSpPr/>
            <p:nvPr/>
          </p:nvSpPr>
          <p:spPr>
            <a:xfrm rot="20831719">
              <a:off x="3568055" y="2941349"/>
              <a:ext cx="1449298" cy="724475"/>
            </a:xfrm>
            <a:custGeom>
              <a:avLst/>
              <a:gdLst>
                <a:gd name="connsiteX0" fmla="*/ 0 w 1449298"/>
                <a:gd name="connsiteY0" fmla="*/ 0 h 724475"/>
                <a:gd name="connsiteX1" fmla="*/ 1449298 w 1449298"/>
                <a:gd name="connsiteY1" fmla="*/ 0 h 724475"/>
                <a:gd name="connsiteX2" fmla="*/ 1449298 w 1449298"/>
                <a:gd name="connsiteY2" fmla="*/ 724475 h 724475"/>
                <a:gd name="connsiteX3" fmla="*/ 0 w 1449298"/>
                <a:gd name="connsiteY3" fmla="*/ 724475 h 724475"/>
                <a:gd name="connsiteX4" fmla="*/ 0 w 1449298"/>
                <a:gd name="connsiteY4" fmla="*/ 0 h 72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9298" h="724475">
                  <a:moveTo>
                    <a:pt x="0" y="0"/>
                  </a:moveTo>
                  <a:lnTo>
                    <a:pt x="1449298" y="0"/>
                  </a:lnTo>
                  <a:lnTo>
                    <a:pt x="1449298" y="724475"/>
                  </a:lnTo>
                  <a:lnTo>
                    <a:pt x="0" y="72447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7940" tIns="27940" rIns="27940" bIns="27940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4400" b="1" dirty="0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学校</a:t>
              </a:r>
            </a:p>
          </p:txBody>
        </p:sp>
      </p:grpSp>
      <p:grpSp>
        <p:nvGrpSpPr>
          <p:cNvPr id="3" name="组合 10"/>
          <p:cNvGrpSpPr/>
          <p:nvPr/>
        </p:nvGrpSpPr>
        <p:grpSpPr>
          <a:xfrm rot="20754673">
            <a:off x="4582362" y="2028222"/>
            <a:ext cx="2267666" cy="2267321"/>
            <a:chOff x="4564172" y="2920732"/>
            <a:chExt cx="2608546" cy="2608149"/>
          </a:xfrm>
        </p:grpSpPr>
        <p:sp>
          <p:nvSpPr>
            <p:cNvPr id="12" name="形状 11"/>
            <p:cNvSpPr/>
            <p:nvPr/>
          </p:nvSpPr>
          <p:spPr>
            <a:xfrm rot="16200000">
              <a:off x="4564370" y="2920534"/>
              <a:ext cx="2608149" cy="2608546"/>
            </a:xfrm>
            <a:prstGeom prst="leftCircularArrow">
              <a:avLst>
                <a:gd name="adj1" fmla="val 10980"/>
                <a:gd name="adj2" fmla="val 1142322"/>
                <a:gd name="adj3" fmla="val 6300000"/>
                <a:gd name="adj4" fmla="val 18900000"/>
                <a:gd name="adj5" fmla="val 12500"/>
              </a:avLst>
            </a:pr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3676672"/>
                <a:satOff val="-5114"/>
                <a:lumOff val="-1961"/>
                <a:alphaOff val="0"/>
              </a:schemeClr>
            </a:fillRef>
            <a:effectRef idx="2">
              <a:schemeClr val="accent5">
                <a:hueOff val="-3676672"/>
                <a:satOff val="-5114"/>
                <a:lumOff val="-1961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任意多边形 12"/>
            <p:cNvSpPr/>
            <p:nvPr/>
          </p:nvSpPr>
          <p:spPr>
            <a:xfrm rot="845327">
              <a:off x="5118899" y="3961767"/>
              <a:ext cx="1449298" cy="724475"/>
            </a:xfrm>
            <a:custGeom>
              <a:avLst/>
              <a:gdLst>
                <a:gd name="connsiteX0" fmla="*/ 0 w 1449298"/>
                <a:gd name="connsiteY0" fmla="*/ 0 h 724475"/>
                <a:gd name="connsiteX1" fmla="*/ 1449298 w 1449298"/>
                <a:gd name="connsiteY1" fmla="*/ 0 h 724475"/>
                <a:gd name="connsiteX2" fmla="*/ 1449298 w 1449298"/>
                <a:gd name="connsiteY2" fmla="*/ 724475 h 724475"/>
                <a:gd name="connsiteX3" fmla="*/ 0 w 1449298"/>
                <a:gd name="connsiteY3" fmla="*/ 724475 h 724475"/>
                <a:gd name="connsiteX4" fmla="*/ 0 w 1449298"/>
                <a:gd name="connsiteY4" fmla="*/ 0 h 72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9298" h="724475">
                  <a:moveTo>
                    <a:pt x="0" y="0"/>
                  </a:moveTo>
                  <a:lnTo>
                    <a:pt x="1449298" y="0"/>
                  </a:lnTo>
                  <a:lnTo>
                    <a:pt x="1449298" y="724475"/>
                  </a:lnTo>
                  <a:lnTo>
                    <a:pt x="0" y="72447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7940" tIns="27940" rIns="27940" bIns="27940" numCol="1" spcCol="1270" anchor="ctr" anchorCtr="0">
              <a:noAutofit/>
            </a:bodyPr>
            <a:lstStyle/>
            <a:p>
              <a:pPr lvl="0"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4400" b="1" kern="12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中心</a:t>
              </a:r>
            </a:p>
          </p:txBody>
        </p:sp>
      </p:grpSp>
      <p:grpSp>
        <p:nvGrpSpPr>
          <p:cNvPr id="4" name="组合 13"/>
          <p:cNvGrpSpPr/>
          <p:nvPr/>
        </p:nvGrpSpPr>
        <p:grpSpPr>
          <a:xfrm>
            <a:off x="6304187" y="1192783"/>
            <a:ext cx="1948761" cy="1947980"/>
            <a:chOff x="6242333" y="2378041"/>
            <a:chExt cx="2241702" cy="2240804"/>
          </a:xfrm>
        </p:grpSpPr>
        <p:sp>
          <p:nvSpPr>
            <p:cNvPr id="15" name="空心弧 14"/>
            <p:cNvSpPr/>
            <p:nvPr/>
          </p:nvSpPr>
          <p:spPr>
            <a:xfrm rot="16200000">
              <a:off x="6242782" y="2377592"/>
              <a:ext cx="2240804" cy="2241702"/>
            </a:xfrm>
            <a:prstGeom prst="blockArc">
              <a:avLst>
                <a:gd name="adj1" fmla="val 13500000"/>
                <a:gd name="adj2" fmla="val 10800000"/>
                <a:gd name="adj3" fmla="val 12740"/>
              </a:avLst>
            </a:pr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7353344"/>
                <a:satOff val="-10228"/>
                <a:lumOff val="-3922"/>
                <a:alphaOff val="0"/>
              </a:schemeClr>
            </a:fillRef>
            <a:effectRef idx="2">
              <a:schemeClr val="accent5">
                <a:hueOff val="-7353344"/>
                <a:satOff val="-10228"/>
                <a:lumOff val="-392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任意多边形 15"/>
            <p:cNvSpPr/>
            <p:nvPr/>
          </p:nvSpPr>
          <p:spPr>
            <a:xfrm>
              <a:off x="6681789" y="3170951"/>
              <a:ext cx="1449298" cy="724475"/>
            </a:xfrm>
            <a:custGeom>
              <a:avLst/>
              <a:gdLst>
                <a:gd name="connsiteX0" fmla="*/ 0 w 1449298"/>
                <a:gd name="connsiteY0" fmla="*/ 0 h 724475"/>
                <a:gd name="connsiteX1" fmla="*/ 1449298 w 1449298"/>
                <a:gd name="connsiteY1" fmla="*/ 0 h 724475"/>
                <a:gd name="connsiteX2" fmla="*/ 1449298 w 1449298"/>
                <a:gd name="connsiteY2" fmla="*/ 724475 h 724475"/>
                <a:gd name="connsiteX3" fmla="*/ 0 w 1449298"/>
                <a:gd name="connsiteY3" fmla="*/ 724475 h 724475"/>
                <a:gd name="connsiteX4" fmla="*/ 0 w 1449298"/>
                <a:gd name="connsiteY4" fmla="*/ 0 h 72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9298" h="724475">
                  <a:moveTo>
                    <a:pt x="0" y="0"/>
                  </a:moveTo>
                  <a:lnTo>
                    <a:pt x="1449298" y="0"/>
                  </a:lnTo>
                  <a:lnTo>
                    <a:pt x="1449298" y="724475"/>
                  </a:lnTo>
                  <a:lnTo>
                    <a:pt x="0" y="72447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7940" tIns="27940" rIns="27940" bIns="27940" numCol="1" spcCol="1270" anchor="ctr" anchorCtr="0">
              <a:noAutofit/>
            </a:bodyPr>
            <a:lstStyle/>
            <a:p>
              <a:pPr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4400" b="1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专家</a:t>
              </a:r>
            </a:p>
          </p:txBody>
        </p:sp>
      </p:grpSp>
      <p:sp>
        <p:nvSpPr>
          <p:cNvPr id="25" name="文本框 11"/>
          <p:cNvSpPr txBox="1"/>
          <p:nvPr/>
        </p:nvSpPr>
        <p:spPr>
          <a:xfrm>
            <a:off x="225243" y="441544"/>
            <a:ext cx="53386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CN" sz="5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5AA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SUMMARY</a:t>
            </a:r>
            <a:endParaRPr kumimoji="1" lang="zh-CN" altLang="en-US" sz="5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5AA9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7" name="图示 26"/>
          <p:cNvGraphicFramePr/>
          <p:nvPr>
            <p:extLst>
              <p:ext uri="{D42A27DB-BD31-4B8C-83A1-F6EECF244321}">
                <p14:modId xmlns:p14="http://schemas.microsoft.com/office/powerpoint/2010/main" val="2648019571"/>
              </p:ext>
            </p:extLst>
          </p:nvPr>
        </p:nvGraphicFramePr>
        <p:xfrm>
          <a:off x="1443487" y="4834387"/>
          <a:ext cx="914501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28" name="图示 27"/>
          <p:cNvGraphicFramePr/>
          <p:nvPr>
            <p:extLst>
              <p:ext uri="{D42A27DB-BD31-4B8C-83A1-F6EECF244321}">
                <p14:modId xmlns:p14="http://schemas.microsoft.com/office/powerpoint/2010/main" val="2113874652"/>
              </p:ext>
            </p:extLst>
          </p:nvPr>
        </p:nvGraphicFramePr>
        <p:xfrm>
          <a:off x="935295" y="4540153"/>
          <a:ext cx="9979632" cy="17955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17" name="矩形 16"/>
          <p:cNvSpPr/>
          <p:nvPr/>
        </p:nvSpPr>
        <p:spPr>
          <a:xfrm>
            <a:off x="241300" y="248041"/>
            <a:ext cx="323850" cy="3238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0" y="6741"/>
            <a:ext cx="252413" cy="2524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94955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8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616960" y="2442755"/>
            <a:ext cx="494791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6000" b="1" spc="50" dirty="0">
                <a:ln w="11430"/>
                <a:solidFill>
                  <a:srgbClr val="0053A3"/>
                </a:solidFill>
                <a:latin typeface="微软雅黑" pitchFamily="34" charset="-122"/>
                <a:ea typeface="微软雅黑" pitchFamily="34" charset="-122"/>
              </a:rPr>
              <a:t>数据分析报告使用说明</a:t>
            </a:r>
          </a:p>
        </p:txBody>
      </p:sp>
      <p:sp>
        <p:nvSpPr>
          <p:cNvPr id="3" name="矩形 2"/>
          <p:cNvSpPr/>
          <p:nvPr/>
        </p:nvSpPr>
        <p:spPr>
          <a:xfrm>
            <a:off x="241300" y="248041"/>
            <a:ext cx="323850" cy="3238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6741"/>
            <a:ext cx="252413" cy="2524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0"/>
            <a:ext cx="3216275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0" y="6741"/>
            <a:ext cx="3216275" cy="6858000"/>
          </a:xfrm>
          <a:prstGeom prst="rect">
            <a:avLst/>
          </a:prstGeom>
          <a:solidFill>
            <a:srgbClr val="4472C4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975725" y="0"/>
            <a:ext cx="3216275" cy="6858000"/>
          </a:xfrm>
          <a:prstGeom prst="rect">
            <a:avLst/>
          </a:prstGeom>
          <a:solidFill>
            <a:srgbClr val="4472C4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94597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animBg="1"/>
      <p:bldP spid="5" grpId="0" animBg="1"/>
      <p:bldP spid="7" grpId="0" animBg="1"/>
      <p:bldP spid="14" grpId="0" animBg="1"/>
      <p:bldP spid="1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12230100" cy="6858000"/>
          </a:xfrm>
          <a:prstGeom prst="rect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zh-CN" altLang="en-US" sz="4800" dirty="0">
              <a:solidFill>
                <a:prstClr val="white"/>
              </a:solidFill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-152400" y="4533900"/>
            <a:ext cx="12382500" cy="2324100"/>
          </a:xfrm>
          <a:custGeom>
            <a:avLst/>
            <a:gdLst>
              <a:gd name="connsiteX0" fmla="*/ 0 w 12249150"/>
              <a:gd name="connsiteY0" fmla="*/ 1866900 h 2324100"/>
              <a:gd name="connsiteX1" fmla="*/ 12249150 w 12249150"/>
              <a:gd name="connsiteY1" fmla="*/ 0 h 2324100"/>
              <a:gd name="connsiteX2" fmla="*/ 12230100 w 12249150"/>
              <a:gd name="connsiteY2" fmla="*/ 1581150 h 2324100"/>
              <a:gd name="connsiteX3" fmla="*/ 7753350 w 12249150"/>
              <a:gd name="connsiteY3" fmla="*/ 2324100 h 2324100"/>
              <a:gd name="connsiteX4" fmla="*/ 19050 w 12249150"/>
              <a:gd name="connsiteY4" fmla="*/ 2324100 h 2324100"/>
              <a:gd name="connsiteX5" fmla="*/ 0 w 12249150"/>
              <a:gd name="connsiteY5" fmla="*/ 1866900 h 2324100"/>
              <a:gd name="connsiteX0" fmla="*/ 0 w 12249150"/>
              <a:gd name="connsiteY0" fmla="*/ 1866900 h 2324100"/>
              <a:gd name="connsiteX1" fmla="*/ 12249150 w 12249150"/>
              <a:gd name="connsiteY1" fmla="*/ 0 h 2324100"/>
              <a:gd name="connsiteX2" fmla="*/ 12239523 w 12249150"/>
              <a:gd name="connsiteY2" fmla="*/ 1590675 h 2324100"/>
              <a:gd name="connsiteX3" fmla="*/ 7753350 w 12249150"/>
              <a:gd name="connsiteY3" fmla="*/ 2324100 h 2324100"/>
              <a:gd name="connsiteX4" fmla="*/ 19050 w 12249150"/>
              <a:gd name="connsiteY4" fmla="*/ 2324100 h 2324100"/>
              <a:gd name="connsiteX5" fmla="*/ 0 w 12249150"/>
              <a:gd name="connsiteY5" fmla="*/ 1866900 h 2324100"/>
              <a:gd name="connsiteX0" fmla="*/ 0 w 12249150"/>
              <a:gd name="connsiteY0" fmla="*/ 1866900 h 2324100"/>
              <a:gd name="connsiteX1" fmla="*/ 12249150 w 12249150"/>
              <a:gd name="connsiteY1" fmla="*/ 0 h 2324100"/>
              <a:gd name="connsiteX2" fmla="*/ 12239523 w 12249150"/>
              <a:gd name="connsiteY2" fmla="*/ 1600200 h 2324100"/>
              <a:gd name="connsiteX3" fmla="*/ 7753350 w 12249150"/>
              <a:gd name="connsiteY3" fmla="*/ 2324100 h 2324100"/>
              <a:gd name="connsiteX4" fmla="*/ 19050 w 12249150"/>
              <a:gd name="connsiteY4" fmla="*/ 2324100 h 2324100"/>
              <a:gd name="connsiteX5" fmla="*/ 0 w 12249150"/>
              <a:gd name="connsiteY5" fmla="*/ 1866900 h 2324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49150" h="2324100">
                <a:moveTo>
                  <a:pt x="0" y="1866900"/>
                </a:moveTo>
                <a:lnTo>
                  <a:pt x="12249150" y="0"/>
                </a:lnTo>
                <a:lnTo>
                  <a:pt x="12239523" y="1600200"/>
                </a:lnTo>
                <a:lnTo>
                  <a:pt x="7753350" y="2324100"/>
                </a:lnTo>
                <a:lnTo>
                  <a:pt x="19050" y="2324100"/>
                </a:lnTo>
                <a:lnTo>
                  <a:pt x="0" y="186690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5" name="空心弧 4"/>
          <p:cNvSpPr/>
          <p:nvPr/>
        </p:nvSpPr>
        <p:spPr>
          <a:xfrm>
            <a:off x="194293" y="1931408"/>
            <a:ext cx="3886200" cy="3886200"/>
          </a:xfrm>
          <a:prstGeom prst="blockArc">
            <a:avLst>
              <a:gd name="adj1" fmla="val 7399244"/>
              <a:gd name="adj2" fmla="val 3367092"/>
              <a:gd name="adj3" fmla="val 5727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zh-CN" altLang="en-US">
              <a:solidFill>
                <a:prstClr val="black"/>
              </a:solidFill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508742" y="5444763"/>
            <a:ext cx="1257300" cy="1413237"/>
            <a:chOff x="4676773" y="4962524"/>
            <a:chExt cx="1257300" cy="1413237"/>
          </a:xfrm>
        </p:grpSpPr>
        <p:sp>
          <p:nvSpPr>
            <p:cNvPr id="7" name="圆角矩形 6"/>
            <p:cNvSpPr/>
            <p:nvPr/>
          </p:nvSpPr>
          <p:spPr>
            <a:xfrm>
              <a:off x="4862511" y="5899510"/>
              <a:ext cx="885825" cy="259628"/>
            </a:xfrm>
            <a:prstGeom prst="roundRect">
              <a:avLst/>
            </a:prstGeom>
            <a:solidFill>
              <a:srgbClr val="0075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5125702" y="6219824"/>
              <a:ext cx="359443" cy="155937"/>
            </a:xfrm>
            <a:custGeom>
              <a:avLst/>
              <a:gdLst>
                <a:gd name="connsiteX0" fmla="*/ 0 w 359443"/>
                <a:gd name="connsiteY0" fmla="*/ 0 h 155937"/>
                <a:gd name="connsiteX1" fmla="*/ 359443 w 359443"/>
                <a:gd name="connsiteY1" fmla="*/ 0 h 155937"/>
                <a:gd name="connsiteX2" fmla="*/ 350863 w 359443"/>
                <a:gd name="connsiteY2" fmla="*/ 42497 h 155937"/>
                <a:gd name="connsiteX3" fmla="*/ 179721 w 359443"/>
                <a:gd name="connsiteY3" fmla="*/ 155937 h 155937"/>
                <a:gd name="connsiteX4" fmla="*/ 8579 w 359443"/>
                <a:gd name="connsiteY4" fmla="*/ 42497 h 155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9443" h="155937">
                  <a:moveTo>
                    <a:pt x="0" y="0"/>
                  </a:moveTo>
                  <a:lnTo>
                    <a:pt x="359443" y="0"/>
                  </a:lnTo>
                  <a:lnTo>
                    <a:pt x="350863" y="42497"/>
                  </a:lnTo>
                  <a:cubicBezTo>
                    <a:pt x="322666" y="109161"/>
                    <a:pt x="256656" y="155937"/>
                    <a:pt x="179721" y="155937"/>
                  </a:cubicBezTo>
                  <a:cubicBezTo>
                    <a:pt x="102786" y="155937"/>
                    <a:pt x="36776" y="109161"/>
                    <a:pt x="8579" y="42497"/>
                  </a:cubicBezTo>
                  <a:close/>
                </a:path>
              </a:pathLst>
            </a:custGeom>
            <a:solidFill>
              <a:srgbClr val="70AD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676773" y="4962524"/>
              <a:ext cx="1257300" cy="876300"/>
              <a:chOff x="4315450" y="4070449"/>
              <a:chExt cx="1257300" cy="876300"/>
            </a:xfrm>
          </p:grpSpPr>
          <p:sp>
            <p:nvSpPr>
              <p:cNvPr id="13" name="圆角矩形 12"/>
              <p:cNvSpPr/>
              <p:nvPr/>
            </p:nvSpPr>
            <p:spPr>
              <a:xfrm>
                <a:off x="4315450" y="4070449"/>
                <a:ext cx="1257300" cy="876300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rgbClr val="F7A19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任意多边形 13"/>
              <p:cNvSpPr/>
              <p:nvPr/>
            </p:nvSpPr>
            <p:spPr>
              <a:xfrm>
                <a:off x="4315450" y="4070449"/>
                <a:ext cx="1257300" cy="688200"/>
              </a:xfrm>
              <a:custGeom>
                <a:avLst/>
                <a:gdLst>
                  <a:gd name="connsiteX0" fmla="*/ 146054 w 1257300"/>
                  <a:gd name="connsiteY0" fmla="*/ 0 h 688200"/>
                  <a:gd name="connsiteX1" fmla="*/ 1111247 w 1257300"/>
                  <a:gd name="connsiteY1" fmla="*/ 0 h 688200"/>
                  <a:gd name="connsiteX2" fmla="*/ 1257300 w 1257300"/>
                  <a:gd name="connsiteY2" fmla="*/ 146053 h 688200"/>
                  <a:gd name="connsiteX3" fmla="*/ 1257300 w 1257300"/>
                  <a:gd name="connsiteY3" fmla="*/ 496574 h 688200"/>
                  <a:gd name="connsiteX4" fmla="*/ 0 w 1257300"/>
                  <a:gd name="connsiteY4" fmla="*/ 688200 h 688200"/>
                  <a:gd name="connsiteX5" fmla="*/ 0 w 1257300"/>
                  <a:gd name="connsiteY5" fmla="*/ 146053 h 688200"/>
                  <a:gd name="connsiteX6" fmla="*/ 146054 w 1257300"/>
                  <a:gd name="connsiteY6" fmla="*/ 0 h 688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57300" h="688200">
                    <a:moveTo>
                      <a:pt x="146054" y="0"/>
                    </a:moveTo>
                    <a:lnTo>
                      <a:pt x="1111247" y="0"/>
                    </a:lnTo>
                    <a:cubicBezTo>
                      <a:pt x="1191910" y="0"/>
                      <a:pt x="1257300" y="65390"/>
                      <a:pt x="1257300" y="146053"/>
                    </a:cubicBezTo>
                    <a:lnTo>
                      <a:pt x="1257300" y="496574"/>
                    </a:lnTo>
                    <a:lnTo>
                      <a:pt x="0" y="688200"/>
                    </a:lnTo>
                    <a:lnTo>
                      <a:pt x="0" y="146053"/>
                    </a:lnTo>
                    <a:cubicBezTo>
                      <a:pt x="0" y="65390"/>
                      <a:pt x="65390" y="0"/>
                      <a:pt x="14605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4" name="空心弧 3"/>
          <p:cNvSpPr/>
          <p:nvPr/>
        </p:nvSpPr>
        <p:spPr>
          <a:xfrm rot="16865691">
            <a:off x="2543235" y="2506520"/>
            <a:ext cx="1366241" cy="1050703"/>
          </a:xfrm>
          <a:prstGeom prst="blockArc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zh-CN" altLang="en-US" b="1">
              <a:solidFill>
                <a:prstClr val="black"/>
              </a:solidFill>
            </a:endParaRPr>
          </a:p>
        </p:txBody>
      </p:sp>
      <p:sp>
        <p:nvSpPr>
          <p:cNvPr id="78" name="空心弧 77"/>
          <p:cNvSpPr/>
          <p:nvPr/>
        </p:nvSpPr>
        <p:spPr>
          <a:xfrm rot="15867367">
            <a:off x="2773156" y="3578683"/>
            <a:ext cx="654421" cy="556580"/>
          </a:xfrm>
          <a:prstGeom prst="blockArc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zh-CN" altLang="en-US" sz="3200" b="1">
              <a:solidFill>
                <a:prstClr val="black"/>
              </a:solidFill>
            </a:endParaRPr>
          </a:p>
        </p:txBody>
      </p:sp>
      <p:sp>
        <p:nvSpPr>
          <p:cNvPr id="81" name="空心弧 80"/>
          <p:cNvSpPr/>
          <p:nvPr/>
        </p:nvSpPr>
        <p:spPr>
          <a:xfrm rot="14203078">
            <a:off x="3134628" y="4341188"/>
            <a:ext cx="654422" cy="556580"/>
          </a:xfrm>
          <a:prstGeom prst="blockArc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zh-CN" altLang="en-US" sz="3200" b="1">
              <a:solidFill>
                <a:prstClr val="black"/>
              </a:solidFill>
            </a:endParaRPr>
          </a:p>
        </p:txBody>
      </p:sp>
      <p:grpSp>
        <p:nvGrpSpPr>
          <p:cNvPr id="100" name="组合 99"/>
          <p:cNvGrpSpPr/>
          <p:nvPr/>
        </p:nvGrpSpPr>
        <p:grpSpPr>
          <a:xfrm>
            <a:off x="3225218" y="3085033"/>
            <a:ext cx="347238" cy="367482"/>
            <a:chOff x="13162518" y="2801646"/>
            <a:chExt cx="696393" cy="736994"/>
          </a:xfrm>
        </p:grpSpPr>
        <p:sp>
          <p:nvSpPr>
            <p:cNvPr id="98" name="Freeform 16"/>
            <p:cNvSpPr>
              <a:spLocks/>
            </p:cNvSpPr>
            <p:nvPr/>
          </p:nvSpPr>
          <p:spPr bwMode="auto">
            <a:xfrm>
              <a:off x="13162518" y="2801646"/>
              <a:ext cx="696393" cy="736994"/>
            </a:xfrm>
            <a:custGeom>
              <a:avLst/>
              <a:gdLst>
                <a:gd name="T0" fmla="*/ 364 w 471"/>
                <a:gd name="T1" fmla="*/ 128 h 498"/>
                <a:gd name="T2" fmla="*/ 43 w 471"/>
                <a:gd name="T3" fmla="*/ 24 h 498"/>
                <a:gd name="T4" fmla="*/ 43 w 471"/>
                <a:gd name="T5" fmla="*/ 24 h 498"/>
                <a:gd name="T6" fmla="*/ 6 w 471"/>
                <a:gd name="T7" fmla="*/ 82 h 498"/>
                <a:gd name="T8" fmla="*/ 64 w 471"/>
                <a:gd name="T9" fmla="*/ 120 h 498"/>
                <a:gd name="T10" fmla="*/ 292 w 471"/>
                <a:gd name="T11" fmla="*/ 194 h 498"/>
                <a:gd name="T12" fmla="*/ 342 w 471"/>
                <a:gd name="T13" fmla="*/ 428 h 498"/>
                <a:gd name="T14" fmla="*/ 342 w 471"/>
                <a:gd name="T15" fmla="*/ 428 h 498"/>
                <a:gd name="T16" fmla="*/ 374 w 471"/>
                <a:gd name="T17" fmla="*/ 490 h 498"/>
                <a:gd name="T18" fmla="*/ 435 w 471"/>
                <a:gd name="T19" fmla="*/ 458 h 498"/>
                <a:gd name="T20" fmla="*/ 435 w 471"/>
                <a:gd name="T21" fmla="*/ 458 h 498"/>
                <a:gd name="T22" fmla="*/ 364 w 471"/>
                <a:gd name="T23" fmla="*/ 12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1" h="498">
                  <a:moveTo>
                    <a:pt x="364" y="128"/>
                  </a:moveTo>
                  <a:cubicBezTo>
                    <a:pt x="281" y="35"/>
                    <a:pt x="157" y="0"/>
                    <a:pt x="43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17" y="30"/>
                    <a:pt x="0" y="56"/>
                    <a:pt x="6" y="82"/>
                  </a:cubicBezTo>
                  <a:cubicBezTo>
                    <a:pt x="11" y="108"/>
                    <a:pt x="37" y="125"/>
                    <a:pt x="64" y="120"/>
                  </a:cubicBezTo>
                  <a:cubicBezTo>
                    <a:pt x="145" y="102"/>
                    <a:pt x="232" y="128"/>
                    <a:pt x="292" y="194"/>
                  </a:cubicBezTo>
                  <a:cubicBezTo>
                    <a:pt x="351" y="259"/>
                    <a:pt x="368" y="349"/>
                    <a:pt x="342" y="428"/>
                  </a:cubicBezTo>
                  <a:cubicBezTo>
                    <a:pt x="342" y="428"/>
                    <a:pt x="342" y="428"/>
                    <a:pt x="342" y="428"/>
                  </a:cubicBezTo>
                  <a:cubicBezTo>
                    <a:pt x="334" y="454"/>
                    <a:pt x="348" y="481"/>
                    <a:pt x="374" y="490"/>
                  </a:cubicBezTo>
                  <a:cubicBezTo>
                    <a:pt x="399" y="498"/>
                    <a:pt x="427" y="484"/>
                    <a:pt x="435" y="458"/>
                  </a:cubicBezTo>
                  <a:cubicBezTo>
                    <a:pt x="435" y="458"/>
                    <a:pt x="435" y="458"/>
                    <a:pt x="435" y="458"/>
                  </a:cubicBezTo>
                  <a:cubicBezTo>
                    <a:pt x="471" y="347"/>
                    <a:pt x="448" y="221"/>
                    <a:pt x="364" y="12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>
                <a:solidFill>
                  <a:prstClr val="black"/>
                </a:solidFill>
                <a:ea typeface="宋体" pitchFamily="2" charset="-122"/>
              </a:endParaRPr>
            </a:p>
          </p:txBody>
        </p:sp>
        <p:sp>
          <p:nvSpPr>
            <p:cNvPr id="99" name="Freeform 17"/>
            <p:cNvSpPr>
              <a:spLocks/>
            </p:cNvSpPr>
            <p:nvPr/>
          </p:nvSpPr>
          <p:spPr bwMode="auto">
            <a:xfrm>
              <a:off x="13224350" y="3070836"/>
              <a:ext cx="364123" cy="380364"/>
            </a:xfrm>
            <a:custGeom>
              <a:avLst/>
              <a:gdLst>
                <a:gd name="T0" fmla="*/ 194 w 246"/>
                <a:gd name="T1" fmla="*/ 62 h 257"/>
                <a:gd name="T2" fmla="*/ 38 w 246"/>
                <a:gd name="T3" fmla="*/ 12 h 257"/>
                <a:gd name="T4" fmla="*/ 5 w 246"/>
                <a:gd name="T5" fmla="*/ 61 h 257"/>
                <a:gd name="T6" fmla="*/ 55 w 246"/>
                <a:gd name="T7" fmla="*/ 94 h 257"/>
                <a:gd name="T8" fmla="*/ 55 w 246"/>
                <a:gd name="T9" fmla="*/ 94 h 257"/>
                <a:gd name="T10" fmla="*/ 132 w 246"/>
                <a:gd name="T11" fmla="*/ 118 h 257"/>
                <a:gd name="T12" fmla="*/ 148 w 246"/>
                <a:gd name="T13" fmla="*/ 197 h 257"/>
                <a:gd name="T14" fmla="*/ 148 w 246"/>
                <a:gd name="T15" fmla="*/ 197 h 257"/>
                <a:gd name="T16" fmla="*/ 175 w 246"/>
                <a:gd name="T17" fmla="*/ 250 h 257"/>
                <a:gd name="T18" fmla="*/ 228 w 246"/>
                <a:gd name="T19" fmla="*/ 223 h 257"/>
                <a:gd name="T20" fmla="*/ 194 w 246"/>
                <a:gd name="T21" fmla="*/ 62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6" h="257">
                  <a:moveTo>
                    <a:pt x="194" y="62"/>
                  </a:moveTo>
                  <a:cubicBezTo>
                    <a:pt x="153" y="17"/>
                    <a:pt x="93" y="0"/>
                    <a:pt x="38" y="12"/>
                  </a:cubicBezTo>
                  <a:cubicBezTo>
                    <a:pt x="15" y="16"/>
                    <a:pt x="0" y="39"/>
                    <a:pt x="5" y="61"/>
                  </a:cubicBezTo>
                  <a:cubicBezTo>
                    <a:pt x="10" y="84"/>
                    <a:pt x="32" y="99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82" y="88"/>
                    <a:pt x="112" y="96"/>
                    <a:pt x="132" y="118"/>
                  </a:cubicBezTo>
                  <a:cubicBezTo>
                    <a:pt x="151" y="140"/>
                    <a:pt x="157" y="171"/>
                    <a:pt x="148" y="197"/>
                  </a:cubicBezTo>
                  <a:cubicBezTo>
                    <a:pt x="148" y="197"/>
                    <a:pt x="148" y="197"/>
                    <a:pt x="148" y="197"/>
                  </a:cubicBezTo>
                  <a:cubicBezTo>
                    <a:pt x="141" y="219"/>
                    <a:pt x="153" y="243"/>
                    <a:pt x="175" y="250"/>
                  </a:cubicBezTo>
                  <a:cubicBezTo>
                    <a:pt x="197" y="257"/>
                    <a:pt x="221" y="245"/>
                    <a:pt x="228" y="223"/>
                  </a:cubicBezTo>
                  <a:cubicBezTo>
                    <a:pt x="246" y="169"/>
                    <a:pt x="235" y="107"/>
                    <a:pt x="194" y="6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>
                <a:solidFill>
                  <a:prstClr val="black"/>
                </a:solidFill>
                <a:ea typeface="宋体" pitchFamily="2" charset="-122"/>
              </a:endParaRPr>
            </a:p>
          </p:txBody>
        </p:sp>
      </p:grpSp>
      <p:sp>
        <p:nvSpPr>
          <p:cNvPr id="6" name="菱形 5"/>
          <p:cNvSpPr/>
          <p:nvPr/>
        </p:nvSpPr>
        <p:spPr>
          <a:xfrm>
            <a:off x="-1236909" y="1389690"/>
            <a:ext cx="781990" cy="781990"/>
          </a:xfrm>
          <a:prstGeom prst="diamond">
            <a:avLst/>
          </a:prstGeom>
          <a:solidFill>
            <a:schemeClr val="bg1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7305885" y="6466392"/>
            <a:ext cx="2749734" cy="3916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86" name="任意多边形 85"/>
          <p:cNvSpPr/>
          <p:nvPr/>
        </p:nvSpPr>
        <p:spPr>
          <a:xfrm>
            <a:off x="7843481" y="6127586"/>
            <a:ext cx="4348519" cy="730415"/>
          </a:xfrm>
          <a:custGeom>
            <a:avLst/>
            <a:gdLst>
              <a:gd name="connsiteX0" fmla="*/ 4348519 w 4348519"/>
              <a:gd name="connsiteY0" fmla="*/ 0 h 730415"/>
              <a:gd name="connsiteX1" fmla="*/ 4348519 w 4348519"/>
              <a:gd name="connsiteY1" fmla="*/ 730415 h 730415"/>
              <a:gd name="connsiteX2" fmla="*/ 0 w 4348519"/>
              <a:gd name="connsiteY2" fmla="*/ 730415 h 730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48519" h="730415">
                <a:moveTo>
                  <a:pt x="4348519" y="0"/>
                </a:moveTo>
                <a:lnTo>
                  <a:pt x="4348519" y="730415"/>
                </a:lnTo>
                <a:lnTo>
                  <a:pt x="0" y="730415"/>
                </a:lnTo>
                <a:close/>
              </a:path>
            </a:pathLst>
          </a:custGeom>
          <a:solidFill>
            <a:srgbClr val="F69589"/>
          </a:solidFill>
          <a:ln>
            <a:solidFill>
              <a:srgbClr val="F695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95" name="任意多边形 94"/>
          <p:cNvSpPr/>
          <p:nvPr/>
        </p:nvSpPr>
        <p:spPr>
          <a:xfrm>
            <a:off x="6864415" y="5977997"/>
            <a:ext cx="5365685" cy="880003"/>
          </a:xfrm>
          <a:custGeom>
            <a:avLst/>
            <a:gdLst>
              <a:gd name="connsiteX0" fmla="*/ 4440381 w 4440381"/>
              <a:gd name="connsiteY0" fmla="*/ 0 h 762000"/>
              <a:gd name="connsiteX1" fmla="*/ 4440381 w 4440381"/>
              <a:gd name="connsiteY1" fmla="*/ 762000 h 762000"/>
              <a:gd name="connsiteX2" fmla="*/ 0 w 4440381"/>
              <a:gd name="connsiteY2" fmla="*/ 762000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40381" h="762000">
                <a:moveTo>
                  <a:pt x="4440381" y="0"/>
                </a:moveTo>
                <a:lnTo>
                  <a:pt x="4440381" y="762000"/>
                </a:lnTo>
                <a:lnTo>
                  <a:pt x="0" y="76200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92661" y="3383152"/>
            <a:ext cx="34376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CN" sz="4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宋体" pitchFamily="2" charset="-122"/>
              </a:rPr>
              <a:t>Thanks</a:t>
            </a:r>
            <a:endParaRPr kumimoji="1" lang="zh-CN" altLang="en-US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ea typeface="宋体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599631" y="2529847"/>
            <a:ext cx="6827855" cy="114409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5400" b="1" spc="-20" dirty="0">
                <a:ln w="11430"/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  <a:ea typeface="微软雅黑"/>
                <a:cs typeface="微软雅黑"/>
              </a:rPr>
              <a:t>请批评指正</a:t>
            </a:r>
            <a:r>
              <a:rPr kumimoji="1" lang="en-US" altLang="zh-CN" sz="5400" b="1" spc="-20" dirty="0">
                <a:ln w="11430"/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  <a:ea typeface="微软雅黑"/>
                <a:cs typeface="微软雅黑"/>
              </a:rPr>
              <a:t>!</a:t>
            </a:r>
          </a:p>
        </p:txBody>
      </p:sp>
      <p:grpSp>
        <p:nvGrpSpPr>
          <p:cNvPr id="24" name="组 23"/>
          <p:cNvGrpSpPr/>
          <p:nvPr/>
        </p:nvGrpSpPr>
        <p:grpSpPr>
          <a:xfrm>
            <a:off x="1467957" y="4098732"/>
            <a:ext cx="1269971" cy="1240079"/>
            <a:chOff x="120429" y="1338304"/>
            <a:chExt cx="1269971" cy="1240079"/>
          </a:xfrm>
        </p:grpSpPr>
        <p:sp>
          <p:nvSpPr>
            <p:cNvPr id="25" name="椭圆 24"/>
            <p:cNvSpPr/>
            <p:nvPr/>
          </p:nvSpPr>
          <p:spPr>
            <a:xfrm>
              <a:off x="197064" y="1423333"/>
              <a:ext cx="1072907" cy="1062025"/>
            </a:xfrm>
            <a:prstGeom prst="ellipse">
              <a:avLst/>
            </a:prstGeom>
            <a:solidFill>
              <a:srgbClr val="FFFF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26" name="图片 13" descr="logo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0429" y="1338304"/>
              <a:ext cx="1269971" cy="12400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2457736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50" tmFilter="0,0; .5, 1; 1, 1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7"/>
          <p:cNvSpPr txBox="1"/>
          <p:nvPr/>
        </p:nvSpPr>
        <p:spPr bwMode="auto">
          <a:xfrm>
            <a:off x="944228" y="221403"/>
            <a:ext cx="10384172" cy="643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base">
              <a:lnSpc>
                <a:spcPts val="43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600" b="1" kern="0" dirty="0">
                <a:ln w="11430"/>
                <a:solidFill>
                  <a:srgbClr val="005DA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合格评估 </a:t>
            </a:r>
            <a:r>
              <a:rPr lang="en-US" altLang="zh-CN" sz="3600" b="1" kern="0" dirty="0">
                <a:ln w="11430"/>
                <a:solidFill>
                  <a:srgbClr val="005DA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—— </a:t>
            </a:r>
            <a:r>
              <a:rPr lang="zh-CN" altLang="en-US" sz="3600" b="1" kern="0" dirty="0">
                <a:ln w="11430"/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数据先行</a:t>
            </a:r>
            <a:endParaRPr lang="en-US" altLang="zh-CN" sz="3600" b="1" kern="0" dirty="0">
              <a:ln w="11430"/>
              <a:solidFill>
                <a:srgbClr val="70AD4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41300" y="248041"/>
            <a:ext cx="323850" cy="3238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6741"/>
            <a:ext cx="252413" cy="2524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005723" y="1350600"/>
            <a:ext cx="3932475" cy="4779318"/>
            <a:chOff x="4005723" y="1350600"/>
            <a:chExt cx="3932475" cy="4779318"/>
          </a:xfrm>
        </p:grpSpPr>
        <p:sp>
          <p:nvSpPr>
            <p:cNvPr id="21" name="下箭头 20"/>
            <p:cNvSpPr/>
            <p:nvPr/>
          </p:nvSpPr>
          <p:spPr bwMode="auto">
            <a:xfrm>
              <a:off x="5714271" y="4269924"/>
              <a:ext cx="305502" cy="386788"/>
            </a:xfrm>
            <a:prstGeom prst="downArrow">
              <a:avLst/>
            </a:prstGeom>
            <a:solidFill>
              <a:srgbClr val="6A9A9A"/>
            </a:solidFill>
            <a:ln w="12700" cap="flat" cmpd="sng" algn="ctr">
              <a:solidFill>
                <a:srgbClr val="6A9A9A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2" name="下箭头 21"/>
            <p:cNvSpPr/>
            <p:nvPr/>
          </p:nvSpPr>
          <p:spPr bwMode="auto">
            <a:xfrm>
              <a:off x="5726456" y="2005990"/>
              <a:ext cx="305502" cy="970038"/>
            </a:xfrm>
            <a:prstGeom prst="downArrow">
              <a:avLst/>
            </a:prstGeom>
            <a:solidFill>
              <a:srgbClr val="6A9A9A"/>
            </a:solidFill>
            <a:ln w="12700" cap="flat" cmpd="sng" algn="ctr">
              <a:solidFill>
                <a:srgbClr val="6A9A9A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23" name="组合 7"/>
            <p:cNvGrpSpPr>
              <a:grpSpLocks/>
            </p:cNvGrpSpPr>
            <p:nvPr/>
          </p:nvGrpSpPr>
          <p:grpSpPr bwMode="auto">
            <a:xfrm>
              <a:off x="4861526" y="1350600"/>
              <a:ext cx="2125063" cy="645604"/>
              <a:chOff x="3243263" y="1700808"/>
              <a:chExt cx="2506662" cy="719137"/>
            </a:xfrm>
          </p:grpSpPr>
          <p:grpSp>
            <p:nvGrpSpPr>
              <p:cNvPr id="52" name="Group 5"/>
              <p:cNvGrpSpPr>
                <a:grpSpLocks/>
              </p:cNvGrpSpPr>
              <p:nvPr/>
            </p:nvGrpSpPr>
            <p:grpSpPr bwMode="auto">
              <a:xfrm flipH="1">
                <a:off x="3243263" y="1700808"/>
                <a:ext cx="2506662" cy="719137"/>
                <a:chOff x="381" y="1949"/>
                <a:chExt cx="492" cy="528"/>
              </a:xfrm>
            </p:grpSpPr>
            <p:sp>
              <p:nvSpPr>
                <p:cNvPr id="54" name="Oval 6"/>
                <p:cNvSpPr>
                  <a:spLocks noChangeArrowheads="1"/>
                </p:cNvSpPr>
                <p:nvPr/>
              </p:nvSpPr>
              <p:spPr bwMode="gray">
                <a:xfrm>
                  <a:off x="381" y="1949"/>
                  <a:ext cx="492" cy="52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2">
                        <a:lumMod val="60000"/>
                        <a:lumOff val="40000"/>
                      </a:schemeClr>
                    </a:gs>
                    <a:gs pos="100000">
                      <a:srgbClr val="FF6161"/>
                    </a:gs>
                  </a:gsLst>
                  <a:lin ang="5400000" scaled="1"/>
                </a:gradFill>
                <a:ln w="38100" cmpd="dbl">
                  <a:solidFill>
                    <a:srgbClr val="FDF58D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5" name="Oval 7"/>
                <p:cNvSpPr>
                  <a:spLocks noChangeArrowheads="1"/>
                </p:cNvSpPr>
                <p:nvPr/>
              </p:nvSpPr>
              <p:spPr bwMode="gray">
                <a:xfrm>
                  <a:off x="404" y="1977"/>
                  <a:ext cx="444" cy="468"/>
                </a:xfrm>
                <a:prstGeom prst="ellipse">
                  <a:avLst/>
                </a:prstGeom>
                <a:solidFill>
                  <a:schemeClr val="accent3">
                    <a:lumMod val="75000"/>
                    <a:alpha val="30000"/>
                  </a:schemeClr>
                </a:solidFill>
                <a:ln w="57150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56" name="AutoShape 8"/>
                <p:cNvSpPr>
                  <a:spLocks noChangeArrowheads="1"/>
                </p:cNvSpPr>
                <p:nvPr/>
              </p:nvSpPr>
              <p:spPr bwMode="gray">
                <a:xfrm>
                  <a:off x="412" y="1983"/>
                  <a:ext cx="419" cy="42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1600"/>
                    <a:gd name="T13" fmla="*/ 0 h 21600"/>
                    <a:gd name="T14" fmla="*/ 21600 w 21600"/>
                    <a:gd name="T15" fmla="*/ 8145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104" y="10825"/>
                      </a:moveTo>
                      <a:cubicBezTo>
                        <a:pt x="10104" y="10817"/>
                        <a:pt x="10104" y="10808"/>
                        <a:pt x="10104" y="10800"/>
                      </a:cubicBezTo>
                      <a:cubicBezTo>
                        <a:pt x="10104" y="10415"/>
                        <a:pt x="10415" y="10104"/>
                        <a:pt x="10800" y="10104"/>
                      </a:cubicBezTo>
                      <a:cubicBezTo>
                        <a:pt x="11184" y="10104"/>
                        <a:pt x="11496" y="10415"/>
                        <a:pt x="11496" y="10800"/>
                      </a:cubicBezTo>
                      <a:cubicBezTo>
                        <a:pt x="11496" y="10808"/>
                        <a:pt x="11495" y="10817"/>
                        <a:pt x="11495" y="10825"/>
                      </a:cubicBezTo>
                      <a:lnTo>
                        <a:pt x="21592" y="11203"/>
                      </a:lnTo>
                      <a:cubicBezTo>
                        <a:pt x="21597" y="11068"/>
                        <a:pt x="21600" y="10934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0934"/>
                        <a:pt x="2" y="11068"/>
                        <a:pt x="7" y="11203"/>
                      </a:cubicBez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sp>
            <p:nvSpPr>
              <p:cNvPr id="53" name="Text Box 17"/>
              <p:cNvSpPr txBox="1">
                <a:spLocks noChangeArrowheads="1"/>
              </p:cNvSpPr>
              <p:nvPr/>
            </p:nvSpPr>
            <p:spPr bwMode="gray">
              <a:xfrm>
                <a:off x="3629873" y="1853200"/>
                <a:ext cx="1676400" cy="4456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zh-CN" altLang="en-US" sz="2000" b="1" i="0" kern="0" dirty="0">
                    <a:solidFill>
                      <a:srgbClr val="0033CC"/>
                    </a:solidFill>
                    <a:latin typeface="+mn-ea"/>
                  </a:rPr>
                  <a:t>参评院校</a:t>
                </a:r>
                <a:endParaRPr lang="en-US" altLang="zh-CN" sz="2000" b="1" i="0" kern="0" dirty="0">
                  <a:solidFill>
                    <a:srgbClr val="0033CC"/>
                  </a:solidFill>
                  <a:latin typeface="+mn-ea"/>
                </a:endParaRPr>
              </a:p>
            </p:txBody>
          </p:sp>
        </p:grpSp>
        <p:sp>
          <p:nvSpPr>
            <p:cNvPr id="24" name="AutoShape 4"/>
            <p:cNvSpPr>
              <a:spLocks noChangeArrowheads="1"/>
            </p:cNvSpPr>
            <p:nvPr/>
          </p:nvSpPr>
          <p:spPr bwMode="gray">
            <a:xfrm>
              <a:off x="4633828" y="2200361"/>
              <a:ext cx="2638796" cy="448819"/>
            </a:xfrm>
            <a:prstGeom prst="roundRect">
              <a:avLst>
                <a:gd name="adj" fmla="val 16667"/>
              </a:avLst>
            </a:prstGeom>
            <a:blipFill>
              <a:blip r:embed="rId3">
                <a:duotone>
                  <a:srgbClr val="91644B">
                    <a:tint val="30000"/>
                    <a:satMod val="300000"/>
                  </a:srgbClr>
                  <a:srgbClr val="91644B">
                    <a:tint val="40000"/>
                    <a:satMod val="200000"/>
                  </a:srgbClr>
                </a:duotone>
              </a:blip>
              <a:tile tx="0" ty="0" sx="70000" sy="70000" flip="none" algn="ctr"/>
            </a:blipFill>
            <a:ln w="9525" cap="flat" cmpd="sng" algn="ctr">
              <a:solidFill>
                <a:srgbClr val="91644B">
                  <a:shade val="60000"/>
                  <a:satMod val="110000"/>
                </a:srgbClr>
              </a:solidFill>
              <a:prstDash val="solid"/>
              <a:headEnd/>
              <a:tailEnd/>
            </a:ln>
            <a:effectLst>
              <a:outerShdw blurRad="38100" dist="25400" dir="5400000" algn="t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i="0" kern="0" dirty="0">
                  <a:solidFill>
                    <a:srgbClr val="00206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填报教学基本状态数据</a:t>
              </a:r>
            </a:p>
          </p:txBody>
        </p:sp>
        <p:sp>
          <p:nvSpPr>
            <p:cNvPr id="25" name="圆柱形 24"/>
            <p:cNvSpPr/>
            <p:nvPr/>
          </p:nvSpPr>
          <p:spPr bwMode="auto">
            <a:xfrm>
              <a:off x="4794938" y="3011486"/>
              <a:ext cx="2176935" cy="1229127"/>
            </a:xfrm>
            <a:prstGeom prst="can">
              <a:avLst/>
            </a:prstGeom>
            <a:gradFill>
              <a:gsLst>
                <a:gs pos="0">
                  <a:srgbClr val="0175BE"/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</a:gradFill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i="0" kern="0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47" name="Group 9"/>
            <p:cNvGrpSpPr>
              <a:grpSpLocks/>
            </p:cNvGrpSpPr>
            <p:nvPr/>
          </p:nvGrpSpPr>
          <p:grpSpPr bwMode="auto">
            <a:xfrm flipH="1">
              <a:off x="4762183" y="4701239"/>
              <a:ext cx="2246001" cy="1314446"/>
              <a:chOff x="376" y="1456"/>
              <a:chExt cx="520" cy="1075"/>
            </a:xfrm>
          </p:grpSpPr>
          <p:sp>
            <p:nvSpPr>
              <p:cNvPr id="49" name="Oval 10"/>
              <p:cNvSpPr>
                <a:spLocks noChangeArrowheads="1"/>
              </p:cNvSpPr>
              <p:nvPr/>
            </p:nvSpPr>
            <p:spPr bwMode="gray">
              <a:xfrm>
                <a:off x="376" y="1456"/>
                <a:ext cx="520" cy="528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  <a:ln w="38100" cmpd="dbl">
                <a:solidFill>
                  <a:srgbClr val="FDF58D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50" name="Oval 11"/>
              <p:cNvSpPr>
                <a:spLocks noChangeArrowheads="1"/>
              </p:cNvSpPr>
              <p:nvPr/>
            </p:nvSpPr>
            <p:spPr bwMode="gray">
              <a:xfrm>
                <a:off x="404" y="2060"/>
                <a:ext cx="444" cy="471"/>
              </a:xfrm>
              <a:prstGeom prst="ellipse">
                <a:avLst/>
              </a:prstGeom>
              <a:solidFill>
                <a:srgbClr val="FFFFFF">
                  <a:alpha val="30196"/>
                </a:srgbClr>
              </a:solidFill>
              <a:ln>
                <a:noFill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51" name="AutoShape 12"/>
              <p:cNvSpPr>
                <a:spLocks noChangeArrowheads="1"/>
              </p:cNvSpPr>
              <p:nvPr/>
            </p:nvSpPr>
            <p:spPr bwMode="gray">
              <a:xfrm>
                <a:off x="412" y="2089"/>
                <a:ext cx="419" cy="42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145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0104" y="10825"/>
                    </a:moveTo>
                    <a:cubicBezTo>
                      <a:pt x="10104" y="10817"/>
                      <a:pt x="10104" y="10808"/>
                      <a:pt x="10104" y="10800"/>
                    </a:cubicBezTo>
                    <a:cubicBezTo>
                      <a:pt x="10104" y="10415"/>
                      <a:pt x="10415" y="10104"/>
                      <a:pt x="10800" y="10104"/>
                    </a:cubicBezTo>
                    <a:cubicBezTo>
                      <a:pt x="11184" y="10104"/>
                      <a:pt x="11496" y="10415"/>
                      <a:pt x="11496" y="10800"/>
                    </a:cubicBezTo>
                    <a:cubicBezTo>
                      <a:pt x="11496" y="10808"/>
                      <a:pt x="11495" y="10817"/>
                      <a:pt x="11495" y="10825"/>
                    </a:cubicBezTo>
                    <a:lnTo>
                      <a:pt x="21592" y="11203"/>
                    </a:lnTo>
                    <a:cubicBezTo>
                      <a:pt x="21597" y="11068"/>
                      <a:pt x="21600" y="10934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0934"/>
                      <a:pt x="2" y="11068"/>
                      <a:pt x="7" y="11203"/>
                    </a:cubicBez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30" name="下箭头 29"/>
            <p:cNvSpPr/>
            <p:nvPr/>
          </p:nvSpPr>
          <p:spPr bwMode="auto">
            <a:xfrm>
              <a:off x="5717102" y="5339864"/>
              <a:ext cx="332439" cy="321909"/>
            </a:xfrm>
            <a:prstGeom prst="downArrow">
              <a:avLst/>
            </a:prstGeom>
            <a:solidFill>
              <a:srgbClr val="6A9A9A"/>
            </a:solidFill>
            <a:ln w="12700" cap="flat" cmpd="sng" algn="ctr">
              <a:solidFill>
                <a:srgbClr val="6A9A9A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33" name="AutoShape 4"/>
            <p:cNvSpPr>
              <a:spLocks noChangeArrowheads="1"/>
            </p:cNvSpPr>
            <p:nvPr/>
          </p:nvSpPr>
          <p:spPr bwMode="gray">
            <a:xfrm>
              <a:off x="4005723" y="5681099"/>
              <a:ext cx="3932475" cy="448819"/>
            </a:xfrm>
            <a:prstGeom prst="roundRect">
              <a:avLst>
                <a:gd name="adj" fmla="val 16667"/>
              </a:avLst>
            </a:prstGeom>
            <a:blipFill>
              <a:blip r:embed="rId3">
                <a:duotone>
                  <a:srgbClr val="91644B">
                    <a:tint val="30000"/>
                    <a:satMod val="300000"/>
                  </a:srgbClr>
                  <a:srgbClr val="91644B">
                    <a:tint val="40000"/>
                    <a:satMod val="200000"/>
                  </a:srgbClr>
                </a:duotone>
              </a:blip>
              <a:tile tx="0" ty="0" sx="70000" sy="70000" flip="none" algn="ctr"/>
            </a:blipFill>
            <a:ln w="9525" cap="flat" cmpd="sng" algn="ctr">
              <a:solidFill>
                <a:srgbClr val="91644B">
                  <a:shade val="60000"/>
                  <a:satMod val="110000"/>
                </a:srgbClr>
              </a:solidFill>
              <a:prstDash val="solid"/>
              <a:headEnd/>
              <a:tailEnd/>
            </a:ln>
            <a:effectLst>
              <a:outerShdw blurRad="38100" dist="25400" dir="5400000" algn="t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i="0" kern="0" dirty="0">
                  <a:solidFill>
                    <a:srgbClr val="00206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围绕指标体系、质量标准开展数据分析</a:t>
              </a:r>
            </a:p>
          </p:txBody>
        </p:sp>
        <p:sp>
          <p:nvSpPr>
            <p:cNvPr id="19" name="文本框 79"/>
            <p:cNvSpPr txBox="1"/>
            <p:nvPr/>
          </p:nvSpPr>
          <p:spPr bwMode="auto">
            <a:xfrm>
              <a:off x="4944153" y="3473665"/>
              <a:ext cx="1962569" cy="5942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rtlCol="0">
              <a:prstTxWarp prst="textCanDown">
                <a:avLst/>
              </a:prstTxWarp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kern="0" dirty="0">
                  <a:solidFill>
                    <a:srgbClr val="70AD47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高等教育质量监测国家数据平台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5274488" y="4802345"/>
              <a:ext cx="121058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zh-CN" altLang="en-US" sz="2000" b="1" kern="0" dirty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+mn-ea"/>
                </a:rPr>
                <a:t>评估中心</a:t>
              </a:r>
              <a:endParaRPr lang="en-US" altLang="zh-CN" sz="2000" b="1" kern="0" dirty="0">
                <a:solidFill>
                  <a:schemeClr val="accent3">
                    <a:lumMod val="20000"/>
                    <a:lumOff val="80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754418" y="5109958"/>
            <a:ext cx="2251305" cy="795551"/>
            <a:chOff x="1754418" y="5109958"/>
            <a:chExt cx="2251305" cy="795551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1754418" y="5109958"/>
              <a:ext cx="0" cy="677828"/>
            </a:xfrm>
            <a:prstGeom prst="line">
              <a:avLst/>
            </a:prstGeom>
            <a:ln w="63500">
              <a:prstDash val="sysDot"/>
              <a:headEnd type="triangle" w="med" len="med"/>
              <a:tailEnd type="none" w="med" len="med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>
              <a:stCxn id="33" idx="1"/>
            </p:cNvCxnSpPr>
            <p:nvPr/>
          </p:nvCxnSpPr>
          <p:spPr>
            <a:xfrm flipH="1">
              <a:off x="1754419" y="5905509"/>
              <a:ext cx="2251304" cy="0"/>
            </a:xfrm>
            <a:prstGeom prst="line">
              <a:avLst/>
            </a:prstGeom>
            <a:ln w="63500">
              <a:solidFill>
                <a:schemeClr val="accent5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组合 9"/>
          <p:cNvGrpSpPr/>
          <p:nvPr/>
        </p:nvGrpSpPr>
        <p:grpSpPr>
          <a:xfrm>
            <a:off x="7858781" y="5228082"/>
            <a:ext cx="2184401" cy="677427"/>
            <a:chOff x="7858781" y="5228082"/>
            <a:chExt cx="2184401" cy="677427"/>
          </a:xfrm>
        </p:grpSpPr>
        <p:cxnSp>
          <p:nvCxnSpPr>
            <p:cNvPr id="37" name="直接连接符 36"/>
            <p:cNvCxnSpPr/>
            <p:nvPr/>
          </p:nvCxnSpPr>
          <p:spPr>
            <a:xfrm>
              <a:off x="10043182" y="5228082"/>
              <a:ext cx="0" cy="625682"/>
            </a:xfrm>
            <a:prstGeom prst="line">
              <a:avLst/>
            </a:prstGeom>
            <a:ln w="63500">
              <a:prstDash val="sysDot"/>
              <a:headEnd type="triangle" w="med" len="med"/>
              <a:tailEnd type="none" w="med" len="med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flipH="1">
              <a:off x="7858781" y="5905509"/>
              <a:ext cx="2184401" cy="0"/>
            </a:xfrm>
            <a:prstGeom prst="line">
              <a:avLst/>
            </a:prstGeom>
            <a:ln w="63500">
              <a:solidFill>
                <a:schemeClr val="accent5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2" name="图片 31" descr="合格评估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672303" y="1552522"/>
            <a:ext cx="2664296" cy="3674150"/>
          </a:xfrm>
          <a:prstGeom prst="rect">
            <a:avLst/>
          </a:prstGeom>
          <a:ln w="3175">
            <a:solidFill>
              <a:schemeClr val="accent1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7001" y="1377387"/>
            <a:ext cx="2840680" cy="3818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57579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5287644" y="1175848"/>
            <a:ext cx="5339201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zh-CN" altLang="en-US" sz="3200" b="1" spc="50" dirty="0">
                <a:ln w="0"/>
                <a:solidFill>
                  <a:srgbClr val="4472C4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学校的数据</a:t>
            </a:r>
            <a:r>
              <a:rPr lang="zh-CN" altLang="en-US" sz="3200" b="1" spc="50" dirty="0">
                <a:ln w="0"/>
                <a:solidFill>
                  <a:srgbClr val="00B05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画像</a:t>
            </a:r>
            <a:endParaRPr lang="en-US" altLang="zh-CN" sz="3200" b="1" spc="50" dirty="0">
              <a:ln w="0"/>
              <a:solidFill>
                <a:srgbClr val="00B050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 algn="just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zh-CN" altLang="en-US" sz="3200" b="1" spc="50" dirty="0">
                <a:ln w="0"/>
                <a:solidFill>
                  <a:srgbClr val="4472C4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自评报告的</a:t>
            </a:r>
            <a:r>
              <a:rPr lang="zh-CN" altLang="en-US" sz="3200" b="1" spc="50" dirty="0">
                <a:ln w="0"/>
                <a:solidFill>
                  <a:srgbClr val="00B05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浓缩和补充</a:t>
            </a:r>
            <a:endParaRPr lang="en-US" altLang="zh-CN" sz="3200" b="1" spc="50" dirty="0">
              <a:ln w="0"/>
              <a:solidFill>
                <a:srgbClr val="00B050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 algn="just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zh-CN" altLang="en-US" sz="3200" b="1" spc="50" dirty="0">
                <a:ln w="0"/>
                <a:solidFill>
                  <a:srgbClr val="00B05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数据和事实</a:t>
            </a:r>
            <a:r>
              <a:rPr lang="zh-CN" altLang="en-US" sz="3200" b="1" spc="50" dirty="0">
                <a:ln w="0"/>
                <a:solidFill>
                  <a:srgbClr val="4472C4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说话</a:t>
            </a:r>
            <a:endParaRPr lang="en-US" altLang="zh-CN" sz="3200" b="1" spc="50" dirty="0">
              <a:ln w="0"/>
              <a:solidFill>
                <a:srgbClr val="4472C4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 algn="just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zh-CN" altLang="en-US" sz="3200" b="1" spc="50" dirty="0">
                <a:ln w="0"/>
                <a:solidFill>
                  <a:srgbClr val="4472C4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数据</a:t>
            </a:r>
            <a:r>
              <a:rPr lang="zh-CN" altLang="en-US" sz="3200" b="1" spc="50" dirty="0">
                <a:ln w="0"/>
                <a:solidFill>
                  <a:srgbClr val="00B05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背后的故事</a:t>
            </a:r>
            <a:endParaRPr lang="en-US" altLang="zh-CN" sz="3200" b="1" spc="50" dirty="0">
              <a:ln w="0"/>
              <a:solidFill>
                <a:srgbClr val="00B050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 bwMode="auto">
          <a:xfrm>
            <a:off x="944228" y="221403"/>
            <a:ext cx="10384172" cy="643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base">
              <a:lnSpc>
                <a:spcPts val="43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600" b="1" kern="0" dirty="0">
                <a:ln w="11430"/>
                <a:solidFill>
                  <a:srgbClr val="005DA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合格评估</a:t>
            </a:r>
            <a:r>
              <a:rPr lang="en-US" altLang="zh-CN" sz="3600" b="1" kern="0" dirty="0">
                <a:ln w="11430"/>
                <a:solidFill>
                  <a:srgbClr val="005DA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—— </a:t>
            </a:r>
            <a:r>
              <a:rPr lang="zh-CN" altLang="en-US" sz="3600" b="1" kern="0" dirty="0">
                <a:ln w="11430"/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数据先行</a:t>
            </a:r>
            <a:endParaRPr lang="en-US" altLang="zh-CN" sz="3600" b="1" kern="0" dirty="0">
              <a:ln w="11430"/>
              <a:solidFill>
                <a:srgbClr val="70AD4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41300" y="248041"/>
            <a:ext cx="323850" cy="3238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6741"/>
            <a:ext cx="252413" cy="2524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7" name="图片 6" descr="合格评估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219" y="1679844"/>
            <a:ext cx="3272770" cy="4513255"/>
          </a:xfrm>
          <a:prstGeom prst="rect">
            <a:avLst/>
          </a:prstGeom>
          <a:ln w="3175">
            <a:solidFill>
              <a:schemeClr val="accent1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926643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4"/>
          <p:cNvSpPr txBox="1">
            <a:spLocks/>
          </p:cNvSpPr>
          <p:nvPr/>
        </p:nvSpPr>
        <p:spPr>
          <a:xfrm>
            <a:off x="527381" y="115888"/>
            <a:ext cx="10512491" cy="576262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r>
              <a:rPr lang="zh-CN" altLang="en-US" sz="3600" b="1" kern="0" dirty="0">
                <a:ln w="11430"/>
                <a:solidFill>
                  <a:srgbClr val="005DA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     服务对象</a:t>
            </a:r>
            <a:r>
              <a:rPr lang="en-US" altLang="zh-CN" sz="3600" b="1" kern="0" dirty="0">
                <a:ln w="11430"/>
                <a:solidFill>
                  <a:srgbClr val="005DA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—— </a:t>
            </a:r>
            <a:r>
              <a:rPr lang="zh-CN" altLang="en-US" sz="3600" b="1" kern="0" dirty="0">
                <a:ln w="11430"/>
                <a:solidFill>
                  <a:srgbClr val="005DA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参评学校评建基础</a:t>
            </a:r>
            <a:endParaRPr kumimoji="1" lang="zh-CN" altLang="en-US" sz="2800" b="1" dirty="0">
              <a:latin typeface="华文楷体" panose="02010600040101010101" pitchFamily="2" charset="-122"/>
              <a:ea typeface="华文楷体" panose="02010600040101010101" pitchFamily="2" charset="-122"/>
              <a:cs typeface="黑体" panose="02010609060101010101" pitchFamily="49" charset="-122"/>
            </a:endParaRPr>
          </a:p>
        </p:txBody>
      </p:sp>
      <p:graphicFrame>
        <p:nvGraphicFramePr>
          <p:cNvPr id="11" name="图表 2"/>
          <p:cNvGraphicFramePr/>
          <p:nvPr>
            <p:extLst>
              <p:ext uri="{D42A27DB-BD31-4B8C-83A1-F6EECF244321}">
                <p14:modId xmlns:p14="http://schemas.microsoft.com/office/powerpoint/2010/main" val="203944914"/>
              </p:ext>
            </p:extLst>
          </p:nvPr>
        </p:nvGraphicFramePr>
        <p:xfrm>
          <a:off x="1015684" y="1187155"/>
          <a:ext cx="9344052" cy="5056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矩形 3"/>
          <p:cNvSpPr/>
          <p:nvPr/>
        </p:nvSpPr>
        <p:spPr>
          <a:xfrm>
            <a:off x="241300" y="248041"/>
            <a:ext cx="323850" cy="3238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6741"/>
            <a:ext cx="252413" cy="2524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142517"/>
      </p:ext>
    </p:extLst>
  </p:cSld>
  <p:clrMapOvr>
    <a:masterClrMapping/>
  </p:clrMapOvr>
  <p:transition>
    <p:split orient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4"/>
          <p:cNvSpPr txBox="1">
            <a:spLocks/>
          </p:cNvSpPr>
          <p:nvPr/>
        </p:nvSpPr>
        <p:spPr>
          <a:xfrm>
            <a:off x="527381" y="115888"/>
            <a:ext cx="10512491" cy="576262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r>
              <a:rPr lang="zh-CN" altLang="en-US" sz="3600" b="1" kern="0" dirty="0">
                <a:ln w="11430"/>
                <a:solidFill>
                  <a:srgbClr val="005DA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    服务对象</a:t>
            </a:r>
            <a:r>
              <a:rPr lang="en-US" altLang="zh-CN" sz="3600" b="1" kern="0" dirty="0">
                <a:ln w="11430"/>
                <a:solidFill>
                  <a:srgbClr val="005DA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—— </a:t>
            </a:r>
            <a:r>
              <a:rPr lang="zh-CN" altLang="en-US" sz="3600" b="1" kern="0" dirty="0">
                <a:ln w="11430"/>
                <a:solidFill>
                  <a:srgbClr val="005DA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参评学校评建基础</a:t>
            </a:r>
            <a:endParaRPr kumimoji="1" lang="zh-CN" altLang="en-US" sz="2800" b="1" dirty="0">
              <a:latin typeface="华文楷体" panose="02010600040101010101" pitchFamily="2" charset="-122"/>
              <a:ea typeface="华文楷体" panose="02010600040101010101" pitchFamily="2" charset="-122"/>
              <a:cs typeface="黑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31595" y="848344"/>
            <a:ext cx="11374733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b="1" dirty="0"/>
              <a:t>多方筹措资金，保障教学投入</a:t>
            </a:r>
          </a:p>
          <a:p>
            <a:r>
              <a:rPr lang="en-US" altLang="zh-CN" dirty="0"/>
              <a:t>        </a:t>
            </a:r>
            <a:r>
              <a:rPr lang="zh-CN" altLang="zh-CN" dirty="0"/>
              <a:t>学校坚持教学投入优先、教学建设先行的原则，建立保障教学经费投入的长效机制。一是日常教学经费优先保障，纳入年度经费预算。二是专项经费优先安排。如</a:t>
            </a:r>
            <a:r>
              <a:rPr lang="en-US" altLang="zh-CN" dirty="0"/>
              <a:t>2012-2014</a:t>
            </a:r>
            <a:r>
              <a:rPr lang="zh-CN" altLang="zh-CN" dirty="0"/>
              <a:t>年，学校在“</a:t>
            </a:r>
            <a:r>
              <a:rPr lang="en-US" altLang="zh-CN" dirty="0"/>
              <a:t>985</a:t>
            </a:r>
            <a:r>
              <a:rPr lang="zh-CN" altLang="zh-CN" dirty="0"/>
              <a:t>工程”专项和中央修购专项中累计分别安排</a:t>
            </a:r>
            <a:r>
              <a:rPr lang="en-US" altLang="zh-CN" dirty="0"/>
              <a:t>2576</a:t>
            </a:r>
            <a:r>
              <a:rPr lang="zh-CN" altLang="zh-CN" dirty="0"/>
              <a:t>万元和</a:t>
            </a:r>
            <a:r>
              <a:rPr lang="en-US" altLang="zh-CN" dirty="0"/>
              <a:t>12960</a:t>
            </a:r>
            <a:r>
              <a:rPr lang="zh-CN" altLang="zh-CN" dirty="0"/>
              <a:t>万元支持本科教学。三是积极争取竞争性项目经费。</a:t>
            </a:r>
            <a:r>
              <a:rPr lang="en-US" altLang="zh-CN" dirty="0"/>
              <a:t>2012-2014</a:t>
            </a:r>
            <a:r>
              <a:rPr lang="zh-CN" altLang="zh-CN" dirty="0"/>
              <a:t>年，争取国家和省级“本科教学工程”、“基础学科拔尖学生培养试验计划”、“人才培养基地”等经费</a:t>
            </a:r>
            <a:r>
              <a:rPr lang="en-US" altLang="zh-CN" dirty="0"/>
              <a:t>8544.5</a:t>
            </a:r>
            <a:r>
              <a:rPr lang="zh-CN" altLang="zh-CN" dirty="0"/>
              <a:t>万元投入本科教学。四是拓展教学经费来源，广泛争取校友和社会各界的捐赠投入本科教学，如华振会计师事务所每年设立的 “</a:t>
            </a:r>
            <a:r>
              <a:rPr lang="zh-CN" altLang="en-US" dirty="0"/>
              <a:t>某某</a:t>
            </a:r>
            <a:r>
              <a:rPr lang="zh-CN" altLang="zh-CN" dirty="0"/>
              <a:t>杯”管理案例分析全国十强邀请赛等。</a:t>
            </a:r>
            <a:r>
              <a:rPr lang="en-US" altLang="zh-CN" dirty="0"/>
              <a:t>2012-2014</a:t>
            </a:r>
            <a:r>
              <a:rPr lang="zh-CN" altLang="zh-CN" dirty="0"/>
              <a:t>年，累计投入本科教学经费</a:t>
            </a:r>
            <a:r>
              <a:rPr lang="en-US" altLang="zh-CN" dirty="0"/>
              <a:t>36438.74</a:t>
            </a:r>
            <a:r>
              <a:rPr lang="zh-CN" altLang="zh-CN" dirty="0"/>
              <a:t>万元，本科教学日常运行经费从</a:t>
            </a:r>
            <a:r>
              <a:rPr lang="en-US" altLang="zh-CN" dirty="0"/>
              <a:t>3449</a:t>
            </a:r>
            <a:r>
              <a:rPr lang="zh-CN" altLang="zh-CN" dirty="0"/>
              <a:t>万元提高到</a:t>
            </a:r>
            <a:r>
              <a:rPr lang="en-US" altLang="zh-CN" dirty="0"/>
              <a:t>5756.75</a:t>
            </a:r>
            <a:r>
              <a:rPr lang="zh-CN" altLang="zh-CN" dirty="0"/>
              <a:t>万元，占经常性预算内教育事业费与学费收入之和的比例从</a:t>
            </a:r>
            <a:r>
              <a:rPr lang="en-US" altLang="zh-CN" dirty="0"/>
              <a:t>8.5%</a:t>
            </a:r>
            <a:r>
              <a:rPr lang="zh-CN" altLang="zh-CN" dirty="0"/>
              <a:t>提高到</a:t>
            </a:r>
            <a:r>
              <a:rPr lang="en-US" altLang="zh-CN" dirty="0"/>
              <a:t>14.8%</a:t>
            </a:r>
            <a:r>
              <a:rPr lang="zh-CN" altLang="zh-CN" dirty="0"/>
              <a:t>，生均本科教学日常运行支出逐年增长。</a:t>
            </a:r>
          </a:p>
          <a:p>
            <a:r>
              <a:rPr lang="en-US" altLang="zh-CN" dirty="0"/>
              <a:t>        </a:t>
            </a:r>
            <a:r>
              <a:rPr lang="zh-CN" altLang="zh-CN" dirty="0"/>
              <a:t>学校逐渐形成了一套多模式组合的教学经费分配机制。从学校层面，综合考虑学生数和教学贡献率划拨教学日常运行经费，在保障正常教学运行的前提下，鼓励学院多开课、开好课、跨学科开课；专项经费采用竞争性项目管理模式，通过立项、申请、专家评审的方式划拨，“多做事、多给钱”，鼓励学院积极开展教学改革，加强教学建设。从学院层面，根据年度本科教学工作计划和经费预算“统筹管理、专款专用”教学经费；“额度</a:t>
            </a:r>
            <a:r>
              <a:rPr lang="en-US" altLang="zh-CN" dirty="0"/>
              <a:t>+</a:t>
            </a:r>
            <a:r>
              <a:rPr lang="zh-CN" altLang="zh-CN" dirty="0"/>
              <a:t>进度”模式管理专项经费，根据各项目的执行进度和执行效果调整经费划拨额度和进度，有效地提高经费使用效率和效益。</a:t>
            </a:r>
          </a:p>
          <a:p>
            <a:r>
              <a:rPr lang="en-US" altLang="zh-CN" dirty="0"/>
              <a:t>        </a:t>
            </a:r>
            <a:r>
              <a:rPr lang="zh-CN" altLang="zh-CN" dirty="0"/>
              <a:t>多年来，学校教学经费投入相对充足，使用效益显著，为教学建设和日常教学运行提供有力保障，有力推动影响本科教学质量的关键领域和关键环节的改革创新。如通过</a:t>
            </a:r>
            <a:r>
              <a:rPr lang="en-US" altLang="zh-CN" dirty="0"/>
              <a:t>2011-2015</a:t>
            </a:r>
            <a:r>
              <a:rPr lang="zh-CN" altLang="zh-CN" dirty="0"/>
              <a:t>年教学实验室专项建设，学校公共基础教学设施和教学实验室仪器设备条件得到切实改善，陈旧的仪器设备得到更新，不足的台套数得到补充，有效保障了实验课程的顺利开设，提高了实验教学效果，为进一步深化实验教学改革，提高实验教学水平奠定了坚实的基础。</a:t>
            </a:r>
            <a:r>
              <a:rPr lang="zh-CN" altLang="en-US" dirty="0"/>
              <a:t>（</a:t>
            </a:r>
            <a:r>
              <a:rPr lang="en-US" altLang="zh-CN" dirty="0"/>
              <a:t>800</a:t>
            </a:r>
            <a:r>
              <a:rPr lang="zh-CN" altLang="en-US" dirty="0"/>
              <a:t>字）                       </a:t>
            </a:r>
            <a:r>
              <a:rPr lang="zh-CN" altLang="en-US" sz="3600" b="1" u="sng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总篇幅：</a:t>
            </a:r>
            <a:r>
              <a:rPr lang="en-US" altLang="zh-CN" sz="3600" b="1" u="sng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8</a:t>
            </a:r>
            <a:r>
              <a:rPr lang="zh-CN" altLang="en-US" sz="3600" b="1" u="sng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万</a:t>
            </a:r>
            <a:r>
              <a:rPr lang="en-US" altLang="zh-CN" sz="3600" b="1" u="sng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sz="3600" b="1" u="sng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千字</a:t>
            </a:r>
            <a:endParaRPr lang="zh-CN" altLang="zh-CN" sz="3600" b="1" u="sng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41300" y="248041"/>
            <a:ext cx="323850" cy="3238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6741"/>
            <a:ext cx="252413" cy="2524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206093"/>
      </p:ext>
    </p:extLst>
  </p:cSld>
  <p:clrMapOvr>
    <a:masterClrMapping/>
  </p:clrMapOvr>
  <p:transition>
    <p:split orient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4"/>
          <p:cNvSpPr txBox="1">
            <a:spLocks/>
          </p:cNvSpPr>
          <p:nvPr/>
        </p:nvSpPr>
        <p:spPr>
          <a:xfrm>
            <a:off x="527381" y="115888"/>
            <a:ext cx="10512491" cy="576262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r>
              <a:rPr lang="zh-CN" altLang="en-US" sz="3600" b="1" kern="0" dirty="0">
                <a:ln w="11430"/>
                <a:solidFill>
                  <a:srgbClr val="005DA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     服务对象</a:t>
            </a:r>
            <a:r>
              <a:rPr lang="en-US" altLang="zh-CN" sz="3600" b="1" kern="0" dirty="0">
                <a:ln w="11430"/>
                <a:solidFill>
                  <a:srgbClr val="005DA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—— </a:t>
            </a:r>
            <a:r>
              <a:rPr lang="zh-CN" altLang="en-US" sz="3600" b="1" kern="0" dirty="0">
                <a:ln w="11430"/>
                <a:solidFill>
                  <a:srgbClr val="005DA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参评学校评建基础</a:t>
            </a:r>
            <a:endParaRPr kumimoji="1" lang="zh-CN" altLang="en-US" sz="2800" b="1" dirty="0">
              <a:latin typeface="华文楷体" panose="02010600040101010101" pitchFamily="2" charset="-122"/>
              <a:ea typeface="华文楷体" panose="02010600040101010101" pitchFamily="2" charset="-122"/>
              <a:cs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64" y="1750619"/>
            <a:ext cx="9486900" cy="3479750"/>
          </a:xfrm>
          <a:prstGeom prst="rect">
            <a:avLst/>
          </a:prstGeom>
        </p:spPr>
      </p:pic>
      <p:graphicFrame>
        <p:nvGraphicFramePr>
          <p:cNvPr id="7" name="图表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5043956"/>
              </p:ext>
            </p:extLst>
          </p:nvPr>
        </p:nvGraphicFramePr>
        <p:xfrm>
          <a:off x="1256045" y="1237007"/>
          <a:ext cx="9039919" cy="45069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矩形 1"/>
          <p:cNvSpPr/>
          <p:nvPr/>
        </p:nvSpPr>
        <p:spPr>
          <a:xfrm>
            <a:off x="7303857" y="5665988"/>
            <a:ext cx="39869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u="sng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总篇幅：</a:t>
            </a:r>
            <a:r>
              <a:rPr lang="en-US" altLang="zh-CN" sz="3600" b="1" u="sng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sz="3600" b="1" u="sng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万</a:t>
            </a:r>
            <a:r>
              <a:rPr lang="en-US" altLang="zh-CN" sz="3600" b="1" u="sng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3600" b="1" u="sng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千字</a:t>
            </a:r>
            <a:endParaRPr lang="zh-CN" altLang="zh-CN" sz="3600" b="1" u="sng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41300" y="248041"/>
            <a:ext cx="323850" cy="3238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6741"/>
            <a:ext cx="252413" cy="2524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74000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4"/>
          <p:cNvSpPr txBox="1">
            <a:spLocks/>
          </p:cNvSpPr>
          <p:nvPr/>
        </p:nvSpPr>
        <p:spPr>
          <a:xfrm>
            <a:off x="651397" y="248041"/>
            <a:ext cx="10512491" cy="576262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r>
              <a:rPr lang="zh-CN" altLang="en-US" sz="3600" b="1" kern="0" dirty="0">
                <a:ln w="11430"/>
                <a:solidFill>
                  <a:srgbClr val="005DA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服务对象 </a:t>
            </a:r>
            <a:r>
              <a:rPr lang="en-US" altLang="zh-CN" sz="3600" b="1" kern="0" dirty="0">
                <a:ln w="11430"/>
                <a:solidFill>
                  <a:srgbClr val="005DA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—— </a:t>
            </a:r>
            <a:r>
              <a:rPr lang="zh-CN" altLang="en-US" sz="3600" b="1" kern="0" dirty="0">
                <a:ln w="11430"/>
                <a:solidFill>
                  <a:srgbClr val="005DA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参评学校</a:t>
            </a:r>
            <a:r>
              <a:rPr lang="zh-CN" altLang="en-US" sz="3600" b="1" kern="0" dirty="0">
                <a:ln w="11430"/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质量监测</a:t>
            </a:r>
            <a:endParaRPr kumimoji="1" lang="zh-CN" altLang="en-US" sz="2800" b="1" dirty="0">
              <a:solidFill>
                <a:srgbClr val="70AD47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黑体" panose="02010609060101010101" pitchFamily="49" charset="-122"/>
            </a:endParaRPr>
          </a:p>
        </p:txBody>
      </p:sp>
      <p:sp>
        <p:nvSpPr>
          <p:cNvPr id="5" name="矩形 31"/>
          <p:cNvSpPr>
            <a:spLocks noChangeArrowheads="1"/>
          </p:cNvSpPr>
          <p:nvPr/>
        </p:nvSpPr>
        <p:spPr bwMode="auto">
          <a:xfrm>
            <a:off x="651398" y="6024121"/>
            <a:ext cx="9899372" cy="669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ts val="4500"/>
              </a:lnSpc>
              <a:spcBef>
                <a:spcPct val="20000"/>
              </a:spcBef>
            </a:pPr>
            <a:r>
              <a:rPr lang="zh-CN" altLang="en-US" sz="3200" b="1" i="0" dirty="0">
                <a:solidFill>
                  <a:srgbClr val="0175BE"/>
                </a:solidFill>
                <a:ea typeface="微软雅黑" pitchFamily="34" charset="-122"/>
              </a:rPr>
              <a:t>强大数据分析功能</a:t>
            </a:r>
            <a:r>
              <a:rPr lang="zh-CN" altLang="en-US" sz="3200" b="1" dirty="0">
                <a:solidFill>
                  <a:srgbClr val="0175BE"/>
                </a:solidFill>
                <a:ea typeface="微软雅黑" pitchFamily="34" charset="-122"/>
              </a:rPr>
              <a:t>，实现高校教学</a:t>
            </a:r>
            <a:r>
              <a:rPr lang="zh-CN" altLang="en-US" sz="3200" b="1" dirty="0">
                <a:solidFill>
                  <a:srgbClr val="70AD47"/>
                </a:solidFill>
                <a:ea typeface="微软雅黑" pitchFamily="34" charset="-122"/>
              </a:rPr>
              <a:t>质量常态监测</a:t>
            </a:r>
            <a:r>
              <a:rPr lang="zh-CN" altLang="en-US" sz="3200" b="1" dirty="0">
                <a:solidFill>
                  <a:srgbClr val="0175BE"/>
                </a:solidFill>
                <a:ea typeface="微软雅黑" pitchFamily="34" charset="-122"/>
              </a:rPr>
              <a:t>！</a:t>
            </a:r>
            <a:endParaRPr lang="en-US" altLang="zh-CN" sz="3200" b="1" dirty="0">
              <a:solidFill>
                <a:srgbClr val="70AD47"/>
              </a:solidFill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 bwMode="ltGray">
          <a:xfrm>
            <a:off x="4059534" y="3145134"/>
            <a:ext cx="6601767" cy="432079"/>
          </a:xfrm>
          <a:prstGeom prst="rect">
            <a:avLst/>
          </a:prstGeom>
          <a:noFill/>
          <a:ln w="25400">
            <a:solidFill>
              <a:srgbClr val="C00000">
                <a:alpha val="77000"/>
              </a:srgbClr>
            </a:solidFill>
          </a:ln>
          <a:effectLst/>
        </p:spPr>
        <p:txBody>
          <a:bodyPr wrap="none" rtlCol="0" anchor="ctr"/>
          <a:lstStyle/>
          <a:p>
            <a:pPr algn="ctr"/>
            <a:endParaRPr lang="zh-CN" altLang="en-US"/>
          </a:p>
        </p:txBody>
      </p:sp>
      <p:pic>
        <p:nvPicPr>
          <p:cNvPr id="6" name="录屏2-1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05790" y="1081252"/>
            <a:ext cx="9877051" cy="4796647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241300" y="248041"/>
            <a:ext cx="323850" cy="3238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6741"/>
            <a:ext cx="252413" cy="2524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527719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11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&quot;/&gt;&lt;property id=&quot;20307&quot; value=&quot;324&quot;/&gt;&lt;/object&gt;&lt;object type=&quot;3&quot; unique_id=&quot;10004&quot;&gt;&lt;property id=&quot;20148&quot; value=&quot;5&quot;/&gt;&lt;property id=&quot;20300&quot; value=&quot;Slide 2&quot;/&gt;&lt;property id=&quot;20307&quot; value=&quot;414&quot;/&gt;&lt;/object&gt;&lt;object type=&quot;3&quot; unique_id=&quot;10005&quot;&gt;&lt;property id=&quot;20148&quot; value=&quot;5&quot;/&gt;&lt;property id=&quot;20300&quot; value=&quot;Slide 3&quot;/&gt;&lt;property id=&quot;20307&quot; value=&quot;399&quot;/&gt;&lt;/object&gt;&lt;object type=&quot;3&quot; unique_id=&quot;10006&quot;&gt;&lt;property id=&quot;20148&quot; value=&quot;5&quot;/&gt;&lt;property id=&quot;20300&quot; value=&quot;Slide 4&quot;/&gt;&lt;property id=&quot;20307&quot; value=&quot;402&quot;/&gt;&lt;/object&gt;&lt;object type=&quot;3&quot; unique_id=&quot;10007&quot;&gt;&lt;property id=&quot;20148&quot; value=&quot;5&quot;/&gt;&lt;property id=&quot;20300&quot; value=&quot;Slide 5&quot;/&gt;&lt;property id=&quot;20307&quot; value=&quot;405&quot;/&gt;&lt;/object&gt;&lt;object type=&quot;3&quot; unique_id=&quot;10008&quot;&gt;&lt;property id=&quot;20148&quot; value=&quot;5&quot;/&gt;&lt;property id=&quot;20300&quot; value=&quot;Slide 6&quot;/&gt;&lt;property id=&quot;20307&quot; value=&quot;403&quot;/&gt;&lt;/object&gt;&lt;object type=&quot;3&quot; unique_id=&quot;10009&quot;&gt;&lt;property id=&quot;20148&quot; value=&quot;5&quot;/&gt;&lt;property id=&quot;20300&quot; value=&quot;Slide 7&quot;/&gt;&lt;property id=&quot;20307&quot; value=&quot;404&quot;/&gt;&lt;/object&gt;&lt;object type=&quot;3&quot; unique_id=&quot;10010&quot;&gt;&lt;property id=&quot;20148&quot; value=&quot;5&quot;/&gt;&lt;property id=&quot;20300&quot; value=&quot;Slide 8&quot;/&gt;&lt;property id=&quot;20307&quot; value=&quot;391&quot;/&gt;&lt;/object&gt;&lt;object type=&quot;3&quot; unique_id=&quot;10011&quot;&gt;&lt;property id=&quot;20148&quot; value=&quot;5&quot;/&gt;&lt;property id=&quot;20300&quot; value=&quot;Slide 9&quot;/&gt;&lt;property id=&quot;20307&quot; value=&quot;407&quot;/&gt;&lt;/object&gt;&lt;object type=&quot;3&quot; unique_id=&quot;10012&quot;&gt;&lt;property id=&quot;20148&quot; value=&quot;5&quot;/&gt;&lt;property id=&quot;20300&quot; value=&quot;Slide 10&quot;/&gt;&lt;property id=&quot;20307&quot; value=&quot;393&quot;/&gt;&lt;/object&gt;&lt;object type=&quot;3&quot; unique_id=&quot;10013&quot;&gt;&lt;property id=&quot;20148&quot; value=&quot;5&quot;/&gt;&lt;property id=&quot;20300&quot; value=&quot;Slide 11&quot;/&gt;&lt;property id=&quot;20307&quot; value=&quot;394&quot;/&gt;&lt;/object&gt;&lt;object type=&quot;3&quot; unique_id=&quot;10014&quot;&gt;&lt;property id=&quot;20148&quot; value=&quot;5&quot;/&gt;&lt;property id=&quot;20300&quot; value=&quot;Slide 12&quot;/&gt;&lt;property id=&quot;20307&quot; value=&quot;326&quot;/&gt;&lt;/object&gt;&lt;object type=&quot;3&quot; unique_id=&quot;10015&quot;&gt;&lt;property id=&quot;20148&quot; value=&quot;5&quot;/&gt;&lt;property id=&quot;20300&quot; value=&quot;Slide 13&quot;/&gt;&lt;property id=&quot;20307&quot; value=&quot;390&quot;/&gt;&lt;/object&gt;&lt;object type=&quot;3&quot; unique_id=&quot;10016&quot;&gt;&lt;property id=&quot;20148&quot; value=&quot;5&quot;/&gt;&lt;property id=&quot;20300&quot; value=&quot;Slide 14 - &amp;quot;报告结构1——学校概要数据&amp;quot;&quot;/&gt;&lt;property id=&quot;20307&quot; value=&quot;349&quot;/&gt;&lt;/object&gt;&lt;object type=&quot;3&quot; unique_id=&quot;10017&quot;&gt;&lt;property id=&quot;20148&quot; value=&quot;5&quot;/&gt;&lt;property id=&quot;20300&quot; value=&quot;Slide 15&quot;/&gt;&lt;property id=&quot;20307&quot; value=&quot;389&quot;/&gt;&lt;/object&gt;&lt;object type=&quot;3&quot; unique_id=&quot;10018&quot;&gt;&lt;property id=&quot;20148&quot; value=&quot;5&quot;/&gt;&lt;property id=&quot;20300&quot; value=&quot;Slide 16 - &amp;quot;报告结构2——合格评估基本数据&amp;quot;&quot;/&gt;&lt;property id=&quot;20307&quot; value=&quot;353&quot;/&gt;&lt;/object&gt;&lt;object type=&quot;3&quot; unique_id=&quot;10019&quot;&gt;&lt;property id=&quot;20148&quot; value=&quot;5&quot;/&gt;&lt;property id=&quot;20300&quot; value=&quot;Slide 17&quot;/&gt;&lt;property id=&quot;20307&quot; value=&quot;355&quot;/&gt;&lt;/object&gt;&lt;object type=&quot;3&quot; unique_id=&quot;10020&quot;&gt;&lt;property id=&quot;20148&quot; value=&quot;5&quot;/&gt;&lt;property id=&quot;20300&quot; value=&quot;Slide 18&quot;/&gt;&lt;property id=&quot;20307&quot; value=&quot;357&quot;/&gt;&lt;/object&gt;&lt;object type=&quot;3&quot; unique_id=&quot;10021&quot;&gt;&lt;property id=&quot;20148&quot; value=&quot;5&quot;/&gt;&lt;property id=&quot;20300&quot; value=&quot;Slide 19&quot;/&gt;&lt;property id=&quot;20307&quot; value=&quot;412&quot;/&gt;&lt;/object&gt;&lt;object type=&quot;3&quot; unique_id=&quot;10022&quot;&gt;&lt;property id=&quot;20148&quot; value=&quot;5&quot;/&gt;&lt;property id=&quot;20300&quot; value=&quot;Slide 20&quot;/&gt;&lt;property id=&quot;20307&quot; value=&quot;383&quot;/&gt;&lt;/object&gt;&lt;object type=&quot;3&quot; unique_id=&quot;10023&quot;&gt;&lt;property id=&quot;20148&quot; value=&quot;5&quot;/&gt;&lt;property id=&quot;20300&quot; value=&quot;Slide 21 - &amp;quot;报告结构2——合格评估基本数据&amp;quot;&quot;/&gt;&lt;property id=&quot;20307&quot; value=&quot;411&quot;/&gt;&lt;/object&gt;&lt;object type=&quot;3&quot; unique_id=&quot;10024&quot;&gt;&lt;property id=&quot;20148&quot; value=&quot;5&quot;/&gt;&lt;property id=&quot;20300&quot; value=&quot;Slide 22 - &amp;quot;       章节示例——专业与课程建设&amp;quot;&quot;/&gt;&lt;property id=&quot;20307&quot; value=&quot;410&quot;/&gt;&lt;/object&gt;&lt;object type=&quot;3&quot; unique_id=&quot;10025&quot;&gt;&lt;property id=&quot;20148&quot; value=&quot;5&quot;/&gt;&lt;property id=&quot;20300&quot; value=&quot;Slide 23 - &amp;quot;       章节示例——专业与课程建设&amp;quot;&quot;/&gt;&lt;property id=&quot;20307&quot; value=&quot;413&quot;/&gt;&lt;/object&gt;&lt;object type=&quot;3&quot; unique_id=&quot;10026&quot;&gt;&lt;property id=&quot;20148&quot; value=&quot;5&quot;/&gt;&lt;property id=&quot;20300&quot; value=&quot;Slide 24&quot;/&gt;&lt;property id=&quot;20307&quot; value=&quot;416&quot;/&gt;&lt;/object&gt;&lt;object type=&quot;3&quot; unique_id=&quot;10027&quot;&gt;&lt;property id=&quot;20148&quot; value=&quot;5&quot;/&gt;&lt;property id=&quot;20300&quot; value=&quot;Slide 25&quot;/&gt;&lt;property id=&quot;20307&quot; value=&quot;415&quot;/&gt;&lt;/object&gt;&lt;object type=&quot;3&quot; unique_id=&quot;10028&quot;&gt;&lt;property id=&quot;20148&quot; value=&quot;5&quot;/&gt;&lt;property id=&quot;20300&quot; value=&quot;Slide 26 - &amp;quot;下半年评估院校采集要求&amp;quot;&quot;/&gt;&lt;property id=&quot;20307&quot; value=&quot;417&quot;/&gt;&lt;/object&gt;&lt;object type=&quot;3&quot; unique_id=&quot;10029&quot;&gt;&lt;property id=&quot;20148&quot; value=&quot;5&quot;/&gt;&lt;property id=&quot;20300&quot; value=&quot;Slide 28 - &amp;quot;数据工作要求&amp;quot;&quot;/&gt;&lt;property id=&quot;20307&quot; value=&quot;418&quot;/&gt;&lt;/object&gt;&lt;object type=&quot;3&quot; unique_id=&quot;10030&quot;&gt;&lt;property id=&quot;20148&quot; value=&quot;5&quot;/&gt;&lt;property id=&quot;20300&quot; value=&quot;Slide 29&quot;/&gt;&lt;property id=&quot;20307&quot; value=&quot;406&quot;/&gt;&lt;/object&gt;&lt;object type=&quot;3&quot; unique_id=&quot;10031&quot;&gt;&lt;property id=&quot;20148&quot; value=&quot;5&quot;/&gt;&lt;property id=&quot;20300&quot; value=&quot;Slide 30&quot;/&gt;&lt;property id=&quot;20307&quot; value=&quot;332&quot;/&gt;&lt;/object&gt;&lt;object type=&quot;3&quot; unique_id=&quot;10187&quot;&gt;&lt;property id=&quot;20148&quot; value=&quot;5&quot;/&gt;&lt;property id=&quot;20300&quot; value=&quot;Slide 27 - &amp;quot;评估中关键数据需注意的事项&amp;quot;&quot;/&gt;&lt;property id=&quot;20307&quot; value=&quot;419&quot;/&gt;&lt;/object&gt;&lt;/object&gt;&lt;object type=&quot;8&quot; unique_id=&quot;10062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ltGray">
        <a:solidFill>
          <a:srgbClr val="00B0F0"/>
        </a:solidFill>
        <a:ln>
          <a:noFill/>
        </a:ln>
        <a:effectLst/>
      </a:spPr>
      <a:bodyPr wrap="none" anchor="ctr"/>
      <a:lstStyle>
        <a:defPPr>
          <a:defRPr/>
        </a:defPPr>
      </a:lstStyle>
    </a:spDef>
    <a:txDef>
      <a:spPr bwMode="auto">
        <a:noFill/>
        <a:ln w="9525">
          <a:noFill/>
          <a:miter lim="800000"/>
          <a:headEnd/>
          <a:tailEnd/>
        </a:ln>
      </a:spPr>
      <a:bodyPr wrap="square">
        <a:spAutoFit/>
      </a:bodyPr>
      <a:lstStyle>
        <a:defPPr eaLnBrk="0" hangingPunct="0">
          <a:defRPr sz="1800" b="1" dirty="0">
            <a:solidFill>
              <a:srgbClr val="000000"/>
            </a:solidFill>
            <a:latin typeface="Arial" pitchFamily="34" charset="0"/>
            <a:ea typeface="宋体" pitchFamily="2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2_Office 主题">
  <a:themeElements>
    <a:clrScheme name="工大蓝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53A3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onsolas-Verdana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ffice 主题">
  <a:themeElements>
    <a:clrScheme name="工大蓝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53A3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onsolas-Verdana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5_Office 主题">
  <a:themeElements>
    <a:clrScheme name="工大蓝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53A3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onsolas-Verdana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6_Office 主题">
  <a:themeElements>
    <a:clrScheme name="工大蓝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53A3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onsolas-Verdana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10451</TotalTime>
  <Words>3008</Words>
  <Application>Microsoft Office PowerPoint</Application>
  <PresentationFormat>宽屏</PresentationFormat>
  <Paragraphs>822</Paragraphs>
  <Slides>30</Slides>
  <Notes>28</Notes>
  <HiddenSlides>0</HiddenSlides>
  <MMClips>2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30</vt:i4>
      </vt:variant>
    </vt:vector>
  </HeadingPairs>
  <TitlesOfParts>
    <vt:vector size="48" baseType="lpstr">
      <vt:lpstr>Times New Roman Uni</vt:lpstr>
      <vt:lpstr>方正兰亭纤黑_GBK</vt:lpstr>
      <vt:lpstr>方正姚体</vt:lpstr>
      <vt:lpstr>黑体</vt:lpstr>
      <vt:lpstr>华文楷体</vt:lpstr>
      <vt:lpstr>楷体</vt:lpstr>
      <vt:lpstr>宋体</vt:lpstr>
      <vt:lpstr>微软雅黑</vt:lpstr>
      <vt:lpstr>Arial</vt:lpstr>
      <vt:lpstr>Calibri</vt:lpstr>
      <vt:lpstr>Consolas</vt:lpstr>
      <vt:lpstr>Times New Roman</vt:lpstr>
      <vt:lpstr>Verdana</vt:lpstr>
      <vt:lpstr>1_Office 主题</vt:lpstr>
      <vt:lpstr>2_Office 主题</vt:lpstr>
      <vt:lpstr>4_Office 主题</vt:lpstr>
      <vt:lpstr>5_Office 主题</vt:lpstr>
      <vt:lpstr>6_Office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报告结构1——学校概要数据</vt:lpstr>
      <vt:lpstr>PowerPoint 演示文稿</vt:lpstr>
      <vt:lpstr>报告结构2——合格评估基本数据</vt:lpstr>
      <vt:lpstr>PowerPoint 演示文稿</vt:lpstr>
      <vt:lpstr>PowerPoint 演示文稿</vt:lpstr>
      <vt:lpstr>PowerPoint 演示文稿</vt:lpstr>
      <vt:lpstr>PowerPoint 演示文稿</vt:lpstr>
      <vt:lpstr>报告结构2——合格评估基本数据</vt:lpstr>
      <vt:lpstr>       章节示例——专业与课程建设</vt:lpstr>
      <vt:lpstr>       章节示例——专业与课程建设</vt:lpstr>
      <vt:lpstr>PowerPoint 演示文稿</vt:lpstr>
      <vt:lpstr>PowerPoint 演示文稿</vt:lpstr>
      <vt:lpstr>下半年评估院校采集要求</vt:lpstr>
      <vt:lpstr>评估中关键数据需注意的事项</vt:lpstr>
      <vt:lpstr>数据工作要求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教育部高等教育教学评估中心 二〇一六年六月</dc:title>
  <dc:creator>GENRONG LIN</dc:creator>
  <cp:lastModifiedBy>Honni Fung</cp:lastModifiedBy>
  <cp:revision>481</cp:revision>
  <cp:lastPrinted>2017-03-24T05:04:33Z</cp:lastPrinted>
  <dcterms:created xsi:type="dcterms:W3CDTF">2016-05-31T10:10:35Z</dcterms:created>
  <dcterms:modified xsi:type="dcterms:W3CDTF">2020-01-13T00:44:30Z</dcterms:modified>
</cp:coreProperties>
</file>